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3"/>
  </p:sldMasterIdLst>
  <p:notesMasterIdLst>
    <p:notesMasterId r:id="rId8"/>
  </p:notesMasterIdLst>
  <p:handoutMasterIdLst>
    <p:handoutMasterId r:id="rId78"/>
  </p:handoutMasterIdLst>
  <p:sldIdLst>
    <p:sldId id="256" r:id="rId4"/>
    <p:sldId id="989" r:id="rId5"/>
    <p:sldId id="990" r:id="rId6"/>
    <p:sldId id="279" r:id="rId7"/>
    <p:sldId id="988" r:id="rId9"/>
    <p:sldId id="920" r:id="rId10"/>
    <p:sldId id="921" r:id="rId11"/>
    <p:sldId id="922" r:id="rId12"/>
    <p:sldId id="923" r:id="rId13"/>
    <p:sldId id="924" r:id="rId14"/>
    <p:sldId id="925" r:id="rId15"/>
    <p:sldId id="926" r:id="rId16"/>
    <p:sldId id="927" r:id="rId17"/>
    <p:sldId id="928" r:id="rId18"/>
    <p:sldId id="929" r:id="rId19"/>
    <p:sldId id="930" r:id="rId20"/>
    <p:sldId id="931" r:id="rId21"/>
    <p:sldId id="932" r:id="rId22"/>
    <p:sldId id="933" r:id="rId23"/>
    <p:sldId id="934" r:id="rId24"/>
    <p:sldId id="935" r:id="rId25"/>
    <p:sldId id="936" r:id="rId26"/>
    <p:sldId id="937" r:id="rId27"/>
    <p:sldId id="938" r:id="rId28"/>
    <p:sldId id="939" r:id="rId29"/>
    <p:sldId id="940" r:id="rId30"/>
    <p:sldId id="941" r:id="rId31"/>
    <p:sldId id="942" r:id="rId32"/>
    <p:sldId id="985" r:id="rId33"/>
    <p:sldId id="943" r:id="rId34"/>
    <p:sldId id="944" r:id="rId35"/>
    <p:sldId id="945" r:id="rId36"/>
    <p:sldId id="946" r:id="rId37"/>
    <p:sldId id="947" r:id="rId38"/>
    <p:sldId id="948" r:id="rId39"/>
    <p:sldId id="949" r:id="rId40"/>
    <p:sldId id="950" r:id="rId41"/>
    <p:sldId id="951" r:id="rId42"/>
    <p:sldId id="952" r:id="rId43"/>
    <p:sldId id="953" r:id="rId44"/>
    <p:sldId id="954" r:id="rId45"/>
    <p:sldId id="955" r:id="rId46"/>
    <p:sldId id="956" r:id="rId47"/>
    <p:sldId id="957" r:id="rId48"/>
    <p:sldId id="958" r:id="rId49"/>
    <p:sldId id="959" r:id="rId50"/>
    <p:sldId id="960" r:id="rId51"/>
    <p:sldId id="961" r:id="rId52"/>
    <p:sldId id="987" r:id="rId53"/>
    <p:sldId id="962" r:id="rId54"/>
    <p:sldId id="963" r:id="rId55"/>
    <p:sldId id="964" r:id="rId56"/>
    <p:sldId id="965" r:id="rId57"/>
    <p:sldId id="966" r:id="rId58"/>
    <p:sldId id="967" r:id="rId59"/>
    <p:sldId id="968" r:id="rId60"/>
    <p:sldId id="969" r:id="rId61"/>
    <p:sldId id="970" r:id="rId62"/>
    <p:sldId id="971" r:id="rId63"/>
    <p:sldId id="972" r:id="rId64"/>
    <p:sldId id="973" r:id="rId65"/>
    <p:sldId id="974" r:id="rId66"/>
    <p:sldId id="975" r:id="rId67"/>
    <p:sldId id="986" r:id="rId68"/>
    <p:sldId id="976" r:id="rId69"/>
    <p:sldId id="977" r:id="rId70"/>
    <p:sldId id="978" r:id="rId71"/>
    <p:sldId id="979" r:id="rId72"/>
    <p:sldId id="980" r:id="rId73"/>
    <p:sldId id="981" r:id="rId74"/>
    <p:sldId id="982" r:id="rId75"/>
    <p:sldId id="983" r:id="rId76"/>
    <p:sldId id="270" r:id="rId77"/>
  </p:sldIdLst>
  <p:sldSz cx="12192000" cy="6858000"/>
  <p:notesSz cx="7103745" cy="10234295"/>
  <p:embeddedFontLst>
    <p:embeddedFont>
      <p:font typeface="黑体" panose="02010609060101010101" charset="-122"/>
      <p:regular r:id="rId83"/>
    </p:embeddedFont>
    <p:embeddedFont>
      <p:font typeface="微软雅黑" panose="020B0503020204020204" charset="-122"/>
      <p:regular r:id="rId84"/>
    </p:embeddedFont>
    <p:embeddedFont>
      <p:font typeface="Verdana" panose="020B0604030504040204" pitchFamily="34" charset="0"/>
      <p:regular r:id="rId85"/>
      <p:bold r:id="rId86"/>
      <p:italic r:id="rId87"/>
      <p:boldItalic r:id="rId88"/>
    </p:embeddedFont>
    <p:embeddedFont>
      <p:font typeface="华文细黑" panose="02010600040101010101" charset="-122"/>
      <p:regular r:id="rId8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19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9" Type="http://schemas.openxmlformats.org/officeDocument/2006/relationships/font" Target="fonts/font7.fntdata"/><Relationship Id="rId88" Type="http://schemas.openxmlformats.org/officeDocument/2006/relationships/font" Target="fonts/font6.fntdata"/><Relationship Id="rId87" Type="http://schemas.openxmlformats.org/officeDocument/2006/relationships/font" Target="fonts/font5.fntdata"/><Relationship Id="rId86" Type="http://schemas.openxmlformats.org/officeDocument/2006/relationships/font" Target="fonts/font4.fntdata"/><Relationship Id="rId85" Type="http://schemas.openxmlformats.org/officeDocument/2006/relationships/font" Target="fonts/font3.fntdata"/><Relationship Id="rId84" Type="http://schemas.openxmlformats.org/officeDocument/2006/relationships/font" Target="fonts/font2.fntdata"/><Relationship Id="rId83" Type="http://schemas.openxmlformats.org/officeDocument/2006/relationships/font" Target="fonts/font1.fntdata"/><Relationship Id="rId82" Type="http://schemas.openxmlformats.org/officeDocument/2006/relationships/commentAuthors" Target="commentAuthors.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notesMaster" Target="notesMasters/notesMaster1.xml"/><Relationship Id="rId79" Type="http://schemas.openxmlformats.org/officeDocument/2006/relationships/presProps" Target="presProps.xml"/><Relationship Id="rId78" Type="http://schemas.openxmlformats.org/officeDocument/2006/relationships/handoutMaster" Target="handoutMasters/handoutMaster1.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showMasterSp="0">
  <p:cSld name="标题和内容">
    <p:bg>
      <p:bgPr>
        <a:solidFill>
          <a:schemeClr val="bg1"/>
        </a:solidFill>
        <a:effectLst/>
      </p:bgPr>
    </p:bg>
    <p:spTree>
      <p:nvGrpSpPr>
        <p:cNvPr id="1" name=""/>
        <p:cNvGrpSpPr/>
        <p:nvPr/>
      </p:nvGrpSpPr>
      <p:grpSpPr>
        <a:xfrm>
          <a:off x="0" y="0"/>
          <a:ext cx="0" cy="0"/>
          <a:chOff x="0" y="0"/>
          <a:chExt cx="0" cy="0"/>
        </a:xfrm>
      </p:grpSpPr>
      <p:grpSp>
        <p:nvGrpSpPr>
          <p:cNvPr id="4104" name="组合 1116"/>
          <p:cNvGrpSpPr/>
          <p:nvPr userDrawn="1"/>
        </p:nvGrpSpPr>
        <p:grpSpPr>
          <a:xfrm>
            <a:off x="0" y="0"/>
            <a:ext cx="12200467" cy="6859588"/>
            <a:chOff x="0" y="0"/>
            <a:chExt cx="5764" cy="4321"/>
          </a:xfrm>
        </p:grpSpPr>
        <p:sp>
          <p:nvSpPr>
            <p:cNvPr id="24" name="圆角矩形 1117"/>
            <p:cNvSpPr>
              <a:spLocks noChangeArrowheads="1"/>
            </p:cNvSpPr>
            <p:nvPr/>
          </p:nvSpPr>
          <p:spPr bwMode="auto">
            <a:xfrm>
              <a:off x="27" y="24"/>
              <a:ext cx="5712" cy="4274"/>
            </a:xfrm>
            <a:prstGeom prst="roundRect">
              <a:avLst>
                <a:gd name="adj" fmla="val 6227"/>
              </a:avLst>
            </a:prstGeom>
            <a:noFill/>
            <a:ln w="76200">
              <a:solidFill>
                <a:schemeClr val="bg1"/>
              </a:solidFill>
              <a:round/>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任意多边形 1118"/>
            <p:cNvSpPr>
              <a:spLocks noChangeArrowheads="1"/>
            </p:cNvSpPr>
            <p:nvPr/>
          </p:nvSpPr>
          <p:spPr bwMode="auto">
            <a:xfrm>
              <a:off x="0" y="0"/>
              <a:ext cx="288" cy="282"/>
            </a:xfrm>
            <a:custGeom>
              <a:avLst/>
              <a:gdLst>
                <a:gd name="T0" fmla="*/ 2 w 288"/>
                <a:gd name="T1" fmla="*/ 282 h 282"/>
                <a:gd name="T2" fmla="*/ 82 w 288"/>
                <a:gd name="T3" fmla="*/ 144 h 282"/>
                <a:gd name="T4" fmla="*/ 165 w 288"/>
                <a:gd name="T5" fmla="*/ 36 h 282"/>
                <a:gd name="T6" fmla="*/ 288 w 288"/>
                <a:gd name="T7" fmla="*/ 0 h 282"/>
                <a:gd name="T8" fmla="*/ 0 w 288"/>
                <a:gd name="T9" fmla="*/ 0 h 282"/>
              </a:gdLst>
              <a:ahLst/>
              <a:cxnLst>
                <a:cxn ang="0">
                  <a:pos x="T0" y="T1"/>
                </a:cxn>
                <a:cxn ang="0">
                  <a:pos x="T2" y="T3"/>
                </a:cxn>
                <a:cxn ang="0">
                  <a:pos x="T4" y="T5"/>
                </a:cxn>
                <a:cxn ang="0">
                  <a:pos x="T6" y="T7"/>
                </a:cxn>
                <a:cxn ang="0">
                  <a:pos x="T8" y="T9"/>
                </a:cxn>
              </a:cxnLst>
              <a:rect l="0" t="0" r="r" b="b"/>
              <a:pathLst>
                <a:path w="288" h="282">
                  <a:moveTo>
                    <a:pt x="2" y="282"/>
                  </a:moveTo>
                  <a:lnTo>
                    <a:pt x="82" y="144"/>
                  </a:lnTo>
                  <a:lnTo>
                    <a:pt x="165" y="36"/>
                  </a:lnTo>
                  <a:lnTo>
                    <a:pt x="288" y="0"/>
                  </a:lnTo>
                  <a:lnTo>
                    <a:pt x="0" y="0"/>
                  </a:lnTo>
                </a:path>
              </a:pathLst>
            </a:custGeom>
            <a:solidFill>
              <a:schemeClr val="bg1"/>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任意多边形 1119"/>
            <p:cNvSpPr>
              <a:spLocks noChangeArrowheads="1"/>
            </p:cNvSpPr>
            <p:nvPr/>
          </p:nvSpPr>
          <p:spPr bwMode="auto">
            <a:xfrm>
              <a:off x="5" y="3985"/>
              <a:ext cx="244" cy="336"/>
            </a:xfrm>
            <a:custGeom>
              <a:avLst/>
              <a:gdLst>
                <a:gd name="T0" fmla="*/ 243 w 243"/>
                <a:gd name="T1" fmla="*/ 335 h 336"/>
                <a:gd name="T2" fmla="*/ 122 w 243"/>
                <a:gd name="T3" fmla="*/ 239 h 336"/>
                <a:gd name="T4" fmla="*/ 30 w 243"/>
                <a:gd name="T5" fmla="*/ 144 h 336"/>
                <a:gd name="T6" fmla="*/ 0 w 243"/>
                <a:gd name="T7" fmla="*/ 0 h 336"/>
                <a:gd name="T8" fmla="*/ 1 w 243"/>
                <a:gd name="T9" fmla="*/ 336 h 336"/>
              </a:gdLst>
              <a:ahLst/>
              <a:cxnLst>
                <a:cxn ang="0">
                  <a:pos x="T0" y="T1"/>
                </a:cxn>
                <a:cxn ang="0">
                  <a:pos x="T2" y="T3"/>
                </a:cxn>
                <a:cxn ang="0">
                  <a:pos x="T4" y="T5"/>
                </a:cxn>
                <a:cxn ang="0">
                  <a:pos x="T6" y="T7"/>
                </a:cxn>
                <a:cxn ang="0">
                  <a:pos x="T8" y="T9"/>
                </a:cxn>
              </a:cxnLst>
              <a:rect l="0" t="0" r="r" b="b"/>
              <a:pathLst>
                <a:path w="243" h="336">
                  <a:moveTo>
                    <a:pt x="243" y="335"/>
                  </a:moveTo>
                  <a:lnTo>
                    <a:pt x="122" y="239"/>
                  </a:lnTo>
                  <a:lnTo>
                    <a:pt x="30" y="144"/>
                  </a:lnTo>
                  <a:lnTo>
                    <a:pt x="0" y="0"/>
                  </a:lnTo>
                  <a:lnTo>
                    <a:pt x="1" y="336"/>
                  </a:lnTo>
                </a:path>
              </a:pathLst>
            </a:custGeom>
            <a:solidFill>
              <a:schemeClr val="bg1"/>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任意多边形 1120"/>
            <p:cNvSpPr>
              <a:spLocks noChangeArrowheads="1"/>
            </p:cNvSpPr>
            <p:nvPr/>
          </p:nvSpPr>
          <p:spPr bwMode="auto">
            <a:xfrm>
              <a:off x="5511" y="4029"/>
              <a:ext cx="253" cy="290"/>
            </a:xfrm>
            <a:custGeom>
              <a:avLst/>
              <a:gdLst>
                <a:gd name="T0" fmla="*/ 229 w 232"/>
                <a:gd name="T1" fmla="*/ 0 h 290"/>
                <a:gd name="T2" fmla="*/ 164 w 232"/>
                <a:gd name="T3" fmla="*/ 144 h 290"/>
                <a:gd name="T4" fmla="*/ 98 w 232"/>
                <a:gd name="T5" fmla="*/ 253 h 290"/>
                <a:gd name="T6" fmla="*/ 0 w 232"/>
                <a:gd name="T7" fmla="*/ 290 h 290"/>
                <a:gd name="T8" fmla="*/ 232 w 232"/>
                <a:gd name="T9" fmla="*/ 287 h 290"/>
              </a:gdLst>
              <a:ahLst/>
              <a:cxnLst>
                <a:cxn ang="0">
                  <a:pos x="T0" y="T1"/>
                </a:cxn>
                <a:cxn ang="0">
                  <a:pos x="T2" y="T3"/>
                </a:cxn>
                <a:cxn ang="0">
                  <a:pos x="T4" y="T5"/>
                </a:cxn>
                <a:cxn ang="0">
                  <a:pos x="T6" y="T7"/>
                </a:cxn>
                <a:cxn ang="0">
                  <a:pos x="T8" y="T9"/>
                </a:cxn>
              </a:cxnLst>
              <a:rect l="0" t="0" r="r" b="b"/>
              <a:pathLst>
                <a:path w="232" h="290">
                  <a:moveTo>
                    <a:pt x="229" y="0"/>
                  </a:moveTo>
                  <a:lnTo>
                    <a:pt x="164" y="144"/>
                  </a:lnTo>
                  <a:lnTo>
                    <a:pt x="98" y="253"/>
                  </a:lnTo>
                  <a:lnTo>
                    <a:pt x="0" y="290"/>
                  </a:lnTo>
                  <a:lnTo>
                    <a:pt x="232" y="287"/>
                  </a:lnTo>
                </a:path>
              </a:pathLst>
            </a:custGeom>
            <a:solidFill>
              <a:schemeClr val="bg1"/>
            </a:solidFill>
            <a:ln w="9525">
              <a:solidFill>
                <a:schemeClr val="bg1"/>
              </a:solidFill>
              <a:round/>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任意多边形 1121"/>
            <p:cNvSpPr>
              <a:spLocks noChangeArrowheads="1"/>
            </p:cNvSpPr>
            <p:nvPr/>
          </p:nvSpPr>
          <p:spPr bwMode="auto">
            <a:xfrm>
              <a:off x="5472" y="0"/>
              <a:ext cx="288" cy="288"/>
            </a:xfrm>
            <a:custGeom>
              <a:avLst/>
              <a:gdLst>
                <a:gd name="T0" fmla="*/ 0 w 288"/>
                <a:gd name="T1" fmla="*/ 0 h 288"/>
                <a:gd name="T2" fmla="*/ 144 w 288"/>
                <a:gd name="T3" fmla="*/ 82 h 288"/>
                <a:gd name="T4" fmla="*/ 252 w 288"/>
                <a:gd name="T5" fmla="*/ 165 h 288"/>
                <a:gd name="T6" fmla="*/ 288 w 288"/>
                <a:gd name="T7" fmla="*/ 288 h 288"/>
                <a:gd name="T8" fmla="*/ 288 w 288"/>
                <a:gd name="T9" fmla="*/ 0 h 288"/>
              </a:gdLst>
              <a:ahLst/>
              <a:cxnLst>
                <a:cxn ang="0">
                  <a:pos x="T0" y="T1"/>
                </a:cxn>
                <a:cxn ang="0">
                  <a:pos x="T2" y="T3"/>
                </a:cxn>
                <a:cxn ang="0">
                  <a:pos x="T4" y="T5"/>
                </a:cxn>
                <a:cxn ang="0">
                  <a:pos x="T6" y="T7"/>
                </a:cxn>
                <a:cxn ang="0">
                  <a:pos x="T8" y="T9"/>
                </a:cxn>
              </a:cxnLst>
              <a:rect l="0" t="0" r="r" b="b"/>
              <a:pathLst>
                <a:path w="288" h="288">
                  <a:moveTo>
                    <a:pt x="0" y="0"/>
                  </a:moveTo>
                  <a:lnTo>
                    <a:pt x="144" y="82"/>
                  </a:lnTo>
                  <a:lnTo>
                    <a:pt x="252" y="165"/>
                  </a:lnTo>
                  <a:lnTo>
                    <a:pt x="288" y="288"/>
                  </a:lnTo>
                  <a:lnTo>
                    <a:pt x="288" y="0"/>
                  </a:lnTo>
                </a:path>
              </a:pathLst>
            </a:custGeom>
            <a:solidFill>
              <a:schemeClr val="bg1"/>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矩形 3"/>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黑体" panose="02010609060101010101" charset="-122"/>
            </a:endParaRPr>
          </a:p>
        </p:txBody>
      </p:sp>
      <p:sp>
        <p:nvSpPr>
          <p:cNvPr id="5" name="矩形 4"/>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黑体" panose="02010609060101010101"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10.png"/><Relationship Id="rId1" Type="http://schemas.openxmlformats.org/officeDocument/2006/relationships/image" Target="../media/image9.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6" Type="http://schemas.openxmlformats.org/officeDocument/2006/relationships/slideLayout" Target="../slideLayouts/slideLayout1.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14.png"/><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7.png"/><Relationship Id="rId1" Type="http://schemas.openxmlformats.org/officeDocument/2006/relationships/tags" Target="../tags/tag73.xml"/></Relationships>
</file>

<file path=ppt/slides/_rels/slide3.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0" Type="http://schemas.openxmlformats.org/officeDocument/2006/relationships/slideLayout" Target="../slideLayouts/slideLayout3.xml"/><Relationship Id="rId2" Type="http://schemas.openxmlformats.org/officeDocument/2006/relationships/tags" Target="../tags/tag25.xml"/><Relationship Id="rId19" Type="http://schemas.openxmlformats.org/officeDocument/2006/relationships/tags" Target="../tags/tag42.xml"/><Relationship Id="rId18" Type="http://schemas.openxmlformats.org/officeDocument/2006/relationships/tags" Target="../tags/tag41.xml"/><Relationship Id="rId17" Type="http://schemas.openxmlformats.org/officeDocument/2006/relationships/tags" Target="../tags/tag40.xml"/><Relationship Id="rId16" Type="http://schemas.openxmlformats.org/officeDocument/2006/relationships/tags" Target="../tags/tag3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21.png"/><Relationship Id="rId1"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25.emf"/><Relationship Id="rId1" Type="http://schemas.openxmlformats.org/officeDocument/2006/relationships/image" Target="../media/image24.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6.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7.png"/><Relationship Id="rId1" Type="http://schemas.openxmlformats.org/officeDocument/2006/relationships/tags" Target="../tags/tag7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4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8.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9" Type="http://schemas.openxmlformats.org/officeDocument/2006/relationships/slideLayout" Target="../slideLayouts/slideLayout7.xml"/><Relationship Id="rId28" Type="http://schemas.openxmlformats.org/officeDocument/2006/relationships/tags" Target="../tags/tag71.xml"/><Relationship Id="rId27" Type="http://schemas.openxmlformats.org/officeDocument/2006/relationships/tags" Target="../tags/tag70.xml"/><Relationship Id="rId26" Type="http://schemas.openxmlformats.org/officeDocument/2006/relationships/tags" Target="../tags/tag69.xml"/><Relationship Id="rId25" Type="http://schemas.openxmlformats.org/officeDocument/2006/relationships/tags" Target="../tags/tag68.xml"/><Relationship Id="rId24" Type="http://schemas.openxmlformats.org/officeDocument/2006/relationships/tags" Target="../tags/tag67.xml"/><Relationship Id="rId23" Type="http://schemas.openxmlformats.org/officeDocument/2006/relationships/tags" Target="../tags/tag66.xml"/><Relationship Id="rId22" Type="http://schemas.openxmlformats.org/officeDocument/2006/relationships/tags" Target="../tags/tag65.xml"/><Relationship Id="rId21" Type="http://schemas.openxmlformats.org/officeDocument/2006/relationships/tags" Target="../tags/tag64.xml"/><Relationship Id="rId20" Type="http://schemas.openxmlformats.org/officeDocument/2006/relationships/tags" Target="../tags/tag63.xml"/><Relationship Id="rId2" Type="http://schemas.openxmlformats.org/officeDocument/2006/relationships/tags" Target="../tags/tag45.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tags" Target="../tags/tag4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7.png"/><Relationship Id="rId1" Type="http://schemas.openxmlformats.org/officeDocument/2006/relationships/tags" Target="../tags/tag75.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30.png"/><Relationship Id="rId1" Type="http://schemas.openxmlformats.org/officeDocument/2006/relationships/image" Target="../media/image29.GIF"/></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7.png"/><Relationship Id="rId1" Type="http://schemas.openxmlformats.org/officeDocument/2006/relationships/tags" Target="../tags/tag7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31.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32.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临床医学概论</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内容占位符 2"/>
          <p:cNvSpPr>
            <a:spLocks noGrp="1"/>
          </p:cNvSpPr>
          <p:nvPr>
            <p:ph idx="1"/>
          </p:nvPr>
        </p:nvSpPr>
        <p:spPr/>
        <p:txBody>
          <a:bodyPr vert="horz" wrap="square" lIns="91440" tIns="45720" rIns="91440" bIns="45720" anchor="t" anchorCtr="0">
            <a:normAutofit lnSpcReduction="10000"/>
          </a:bodyPr>
          <a:p>
            <a:r>
              <a:rPr lang="zh-CN" altLang="en-US" dirty="0">
                <a:ea typeface="宋体" panose="02010600030101010101" pitchFamily="2" charset="-122"/>
              </a:rPr>
              <a:t>一、红细胞检测（</a:t>
            </a:r>
            <a:r>
              <a:rPr lang="en-US" altLang="zh-CN" dirty="0">
                <a:ea typeface="宋体" panose="02010600030101010101" pitchFamily="2" charset="-122"/>
              </a:rPr>
              <a:t>/L</a:t>
            </a:r>
            <a:r>
              <a:rPr lang="zh-CN" altLang="en-US" dirty="0">
                <a:ea typeface="宋体" panose="02010600030101010101" pitchFamily="2" charset="-122"/>
              </a:rPr>
              <a:t>）和血红蛋白（</a:t>
            </a:r>
            <a:r>
              <a:rPr lang="en-US" altLang="zh-CN" dirty="0">
                <a:ea typeface="宋体" panose="02010600030101010101" pitchFamily="2" charset="-122"/>
              </a:rPr>
              <a:t>g/L</a:t>
            </a:r>
            <a:r>
              <a:rPr lang="zh-CN" altLang="en-US" dirty="0">
                <a:ea typeface="宋体" panose="02010600030101010101" pitchFamily="2" charset="-122"/>
              </a:rPr>
              <a:t>）的测定</a:t>
            </a:r>
            <a:endParaRPr lang="en-US" altLang="zh-CN" dirty="0">
              <a:ea typeface="宋体" panose="02010600030101010101" pitchFamily="2" charset="-122"/>
            </a:endParaRPr>
          </a:p>
          <a:p>
            <a:r>
              <a:rPr lang="en-US" altLang="zh-CN" sz="2000" dirty="0">
                <a:ea typeface="宋体" panose="02010600030101010101" pitchFamily="2" charset="-122"/>
              </a:rPr>
              <a:t>【</a:t>
            </a:r>
            <a:r>
              <a:rPr lang="zh-CN" altLang="en-US" sz="2000" dirty="0">
                <a:ea typeface="宋体" panose="02010600030101010101" pitchFamily="2" charset="-122"/>
              </a:rPr>
              <a:t>正常参考值</a:t>
            </a:r>
            <a:r>
              <a:rPr lang="en-US" altLang="zh-CN" sz="2000" dirty="0">
                <a:ea typeface="宋体" panose="02010600030101010101" pitchFamily="2" charset="-122"/>
              </a:rPr>
              <a:t>】   </a:t>
            </a:r>
            <a:r>
              <a:rPr lang="zh-CN" altLang="en-US" sz="2000" dirty="0">
                <a:ea typeface="宋体" panose="02010600030101010101" pitchFamily="2" charset="-122"/>
              </a:rPr>
              <a:t>成年男性   </a:t>
            </a:r>
            <a:r>
              <a:rPr lang="en-US" altLang="zh-CN" sz="2000" dirty="0">
                <a:ea typeface="宋体" panose="02010600030101010101" pitchFamily="2" charset="-122"/>
              </a:rPr>
              <a:t>4.0 </a:t>
            </a:r>
            <a:r>
              <a:rPr lang="zh-CN" altLang="en-US" sz="2000" dirty="0">
                <a:ea typeface="宋体" panose="02010600030101010101" pitchFamily="2" charset="-122"/>
              </a:rPr>
              <a:t>～ </a:t>
            </a:r>
            <a:r>
              <a:rPr lang="en-US" altLang="zh-CN" sz="2000" dirty="0">
                <a:ea typeface="宋体" panose="02010600030101010101" pitchFamily="2" charset="-122"/>
              </a:rPr>
              <a:t>5.5×1012/L  120 </a:t>
            </a:r>
            <a:r>
              <a:rPr lang="zh-CN" altLang="en-US" sz="2000" dirty="0">
                <a:ea typeface="宋体" panose="02010600030101010101" pitchFamily="2" charset="-122"/>
              </a:rPr>
              <a:t>～ </a:t>
            </a:r>
            <a:r>
              <a:rPr lang="en-US" altLang="zh-CN" sz="2000" dirty="0">
                <a:ea typeface="宋体" panose="02010600030101010101" pitchFamily="2" charset="-122"/>
              </a:rPr>
              <a:t>160 g/L</a:t>
            </a:r>
            <a:endParaRPr lang="en-US" altLang="zh-CN" sz="2000" dirty="0">
              <a:ea typeface="宋体" panose="02010600030101010101" pitchFamily="2" charset="-122"/>
            </a:endParaRPr>
          </a:p>
          <a:p>
            <a:r>
              <a:rPr lang="zh-CN" altLang="en-US" sz="2000" dirty="0">
                <a:ea typeface="宋体" panose="02010600030101010101" pitchFamily="2" charset="-122"/>
              </a:rPr>
              <a:t>                            成年女性    </a:t>
            </a:r>
            <a:r>
              <a:rPr lang="en-US" altLang="zh-CN" sz="2000" dirty="0">
                <a:ea typeface="宋体" panose="02010600030101010101" pitchFamily="2" charset="-122"/>
              </a:rPr>
              <a:t>3.5 </a:t>
            </a:r>
            <a:r>
              <a:rPr lang="zh-CN" altLang="en-US" sz="2000" dirty="0">
                <a:ea typeface="宋体" panose="02010600030101010101" pitchFamily="2" charset="-122"/>
              </a:rPr>
              <a:t>～ </a:t>
            </a:r>
            <a:r>
              <a:rPr lang="en-US" altLang="zh-CN" sz="2000" dirty="0">
                <a:ea typeface="宋体" panose="02010600030101010101" pitchFamily="2" charset="-122"/>
              </a:rPr>
              <a:t>5.0×1012/L  110 </a:t>
            </a:r>
            <a:r>
              <a:rPr lang="zh-CN" altLang="en-US" sz="2000" dirty="0">
                <a:ea typeface="宋体" panose="02010600030101010101" pitchFamily="2" charset="-122"/>
              </a:rPr>
              <a:t>～ </a:t>
            </a:r>
            <a:r>
              <a:rPr lang="en-US" altLang="zh-CN" sz="2000" dirty="0">
                <a:ea typeface="宋体" panose="02010600030101010101" pitchFamily="2" charset="-122"/>
              </a:rPr>
              <a:t>150 g/L</a:t>
            </a:r>
            <a:endParaRPr lang="en-US" altLang="zh-CN" sz="2000" dirty="0">
              <a:ea typeface="宋体" panose="02010600030101010101" pitchFamily="2" charset="-122"/>
            </a:endParaRPr>
          </a:p>
          <a:p>
            <a:r>
              <a:rPr lang="zh-CN" altLang="en-US" sz="2000" dirty="0">
                <a:ea typeface="宋体" panose="02010600030101010101" pitchFamily="2" charset="-122"/>
              </a:rPr>
              <a:t>                            新生儿        </a:t>
            </a:r>
            <a:r>
              <a:rPr lang="en-US" altLang="zh-CN" sz="2000" dirty="0">
                <a:ea typeface="宋体" panose="02010600030101010101" pitchFamily="2" charset="-122"/>
              </a:rPr>
              <a:t>6.0 </a:t>
            </a:r>
            <a:r>
              <a:rPr lang="zh-CN" altLang="en-US" sz="2000" dirty="0">
                <a:ea typeface="宋体" panose="02010600030101010101" pitchFamily="2" charset="-122"/>
              </a:rPr>
              <a:t>～ </a:t>
            </a:r>
            <a:r>
              <a:rPr lang="en-US" altLang="zh-CN" sz="2000" dirty="0">
                <a:ea typeface="宋体" panose="02010600030101010101" pitchFamily="2" charset="-122"/>
              </a:rPr>
              <a:t>7.0×1012/L  170 </a:t>
            </a:r>
            <a:r>
              <a:rPr lang="zh-CN" altLang="en-US" sz="2000" dirty="0">
                <a:ea typeface="宋体" panose="02010600030101010101" pitchFamily="2" charset="-122"/>
              </a:rPr>
              <a:t>～ </a:t>
            </a:r>
            <a:r>
              <a:rPr lang="en-US" altLang="zh-CN" sz="2000" dirty="0">
                <a:ea typeface="宋体" panose="02010600030101010101" pitchFamily="2" charset="-122"/>
              </a:rPr>
              <a:t>200 g/L</a:t>
            </a:r>
            <a:endParaRPr lang="en-US" altLang="zh-CN" sz="2000" dirty="0">
              <a:ea typeface="宋体" panose="02010600030101010101" pitchFamily="2" charset="-122"/>
            </a:endParaRPr>
          </a:p>
          <a:p>
            <a:r>
              <a:rPr lang="en-US" altLang="zh-CN" sz="2000" dirty="0">
                <a:ea typeface="宋体" panose="02010600030101010101" pitchFamily="2" charset="-122"/>
              </a:rPr>
              <a:t>【</a:t>
            </a:r>
            <a:r>
              <a:rPr lang="zh-CN" altLang="en-US" sz="2000" dirty="0">
                <a:ea typeface="宋体" panose="02010600030101010101" pitchFamily="2" charset="-122"/>
              </a:rPr>
              <a:t>临床意义</a:t>
            </a:r>
            <a:r>
              <a:rPr lang="en-US" altLang="zh-CN" sz="2000" dirty="0">
                <a:ea typeface="宋体" panose="02010600030101010101" pitchFamily="2" charset="-122"/>
              </a:rPr>
              <a:t>】1.</a:t>
            </a:r>
            <a:r>
              <a:rPr lang="zh-CN" altLang="en-US" sz="2000" dirty="0">
                <a:ea typeface="宋体" panose="02010600030101010101" pitchFamily="2" charset="-122"/>
              </a:rPr>
              <a:t>红细胞及血红蛋白增多</a:t>
            </a:r>
            <a:endParaRPr lang="zh-CN" altLang="en-US" sz="2000" dirty="0">
              <a:ea typeface="宋体" panose="02010600030101010101" pitchFamily="2" charset="-122"/>
            </a:endParaRPr>
          </a:p>
          <a:p>
            <a:r>
              <a:rPr lang="zh-CN" altLang="en-US" sz="2000" dirty="0">
                <a:ea typeface="宋体" panose="02010600030101010101" pitchFamily="2" charset="-122"/>
              </a:rPr>
              <a:t>（</a:t>
            </a:r>
            <a:r>
              <a:rPr lang="en-US" altLang="zh-CN" sz="2000" dirty="0">
                <a:ea typeface="宋体" panose="02010600030101010101" pitchFamily="2" charset="-122"/>
              </a:rPr>
              <a:t>1</a:t>
            </a:r>
            <a:r>
              <a:rPr lang="zh-CN" altLang="en-US" sz="2000" dirty="0">
                <a:ea typeface="宋体" panose="02010600030101010101" pitchFamily="2" charset="-122"/>
              </a:rPr>
              <a:t>）相对性增多：是因血浆容量减少，使红细胞容量相对增加。见于体液丢失如：严重呕吐、腹泻、大量出汗、大面积烧伤、慢性肾上腺皮质功能减退、尿崩症、甲状腺功能亢进危象、糖尿病酮症酸中毒。</a:t>
            </a:r>
            <a:endParaRPr lang="zh-CN" altLang="en-US" sz="2000" dirty="0">
              <a:ea typeface="宋体" panose="02010600030101010101" pitchFamily="2" charset="-122"/>
            </a:endParaRPr>
          </a:p>
          <a:p>
            <a:r>
              <a:rPr lang="zh-CN" altLang="en-US" sz="2000" dirty="0">
                <a:ea typeface="宋体" panose="02010600030101010101" pitchFamily="2" charset="-122"/>
              </a:rPr>
              <a:t>（</a:t>
            </a:r>
            <a:r>
              <a:rPr lang="en-US" altLang="zh-CN" sz="2000" dirty="0">
                <a:ea typeface="宋体" panose="02010600030101010101" pitchFamily="2" charset="-122"/>
              </a:rPr>
              <a:t>2</a:t>
            </a:r>
            <a:r>
              <a:rPr lang="zh-CN" altLang="en-US" sz="2000" dirty="0">
                <a:ea typeface="宋体" panose="02010600030101010101" pitchFamily="2" charset="-122"/>
              </a:rPr>
              <a:t>）绝对性增多：见于真性红细胞增多症，高原地区居民，严重的慢性心、肺疾患如阻塞性肺气肿、肺源性心脏病、发绀型先天性心脏病，以及携氧能力低的异常血红蛋白病（如慢性一氧化碳中毒），某些肿瘤或肾脏疾患导致红细胞生成素增加等。</a:t>
            </a:r>
            <a:endParaRPr lang="zh-CN" altLang="en-US" sz="2000" dirty="0">
              <a:ea typeface="宋体" panose="02010600030101010101" pitchFamily="2" charset="-122"/>
            </a:endParaRPr>
          </a:p>
          <a:p>
            <a:r>
              <a:rPr lang="zh-CN" altLang="en-US" sz="2000" dirty="0">
                <a:ea typeface="宋体" panose="02010600030101010101" pitchFamily="2" charset="-122"/>
              </a:rPr>
              <a:t> </a:t>
            </a:r>
            <a:endParaRPr lang="en-US" altLang="zh-CN" sz="20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内容占位符 2"/>
          <p:cNvSpPr>
            <a:spLocks noGrp="1"/>
          </p:cNvSpPr>
          <p:nvPr>
            <p:ph idx="1"/>
          </p:nvPr>
        </p:nvSpPr>
        <p:spPr/>
        <p:txBody>
          <a:bodyPr vert="horz" wrap="square" lIns="91440" tIns="45720" rIns="91440" bIns="45720" anchor="t" anchorCtr="0"/>
          <a:p>
            <a:r>
              <a:rPr lang="en-US" altLang="zh-CN" dirty="0">
                <a:ea typeface="宋体" panose="02010600030101010101" pitchFamily="2" charset="-122"/>
              </a:rPr>
              <a:t>2.</a:t>
            </a:r>
            <a:r>
              <a:rPr lang="zh-CN" altLang="en-US" dirty="0">
                <a:ea typeface="宋体" panose="02010600030101010101" pitchFamily="2" charset="-122"/>
              </a:rPr>
              <a:t>红细胞及血红蛋白减少</a:t>
            </a:r>
            <a:endParaRPr lang="zh-CN" altLang="en-US" dirty="0">
              <a:ea typeface="宋体" panose="02010600030101010101" pitchFamily="2" charset="-122"/>
            </a:endParaRPr>
          </a:p>
          <a:p>
            <a:r>
              <a:rPr lang="zh-CN" altLang="en-US" dirty="0">
                <a:ea typeface="宋体" panose="02010600030101010101" pitchFamily="2" charset="-122"/>
              </a:rPr>
              <a:t>（</a:t>
            </a:r>
            <a:r>
              <a:rPr lang="en-US" altLang="zh-CN" dirty="0">
                <a:ea typeface="宋体" panose="02010600030101010101" pitchFamily="2" charset="-122"/>
              </a:rPr>
              <a:t>1</a:t>
            </a:r>
            <a:r>
              <a:rPr lang="zh-CN" altLang="en-US" dirty="0">
                <a:ea typeface="宋体" panose="02010600030101010101" pitchFamily="2" charset="-122"/>
              </a:rPr>
              <a:t>）生理性减少 婴幼儿及</a:t>
            </a:r>
            <a:r>
              <a:rPr lang="en-US" altLang="zh-CN" dirty="0">
                <a:ea typeface="宋体" panose="02010600030101010101" pitchFamily="2" charset="-122"/>
              </a:rPr>
              <a:t>15</a:t>
            </a:r>
            <a:r>
              <a:rPr lang="zh-CN" altLang="en-US" dirty="0">
                <a:ea typeface="宋体" panose="02010600030101010101" pitchFamily="2" charset="-122"/>
              </a:rPr>
              <a:t>岁以前的儿童，红细胞及血红蛋白一般比正常成人低约</a:t>
            </a:r>
            <a:r>
              <a:rPr lang="en-US" altLang="zh-CN" dirty="0">
                <a:ea typeface="宋体" panose="02010600030101010101" pitchFamily="2" charset="-122"/>
              </a:rPr>
              <a:t>10</a:t>
            </a:r>
            <a:r>
              <a:rPr lang="zh-CN" altLang="en-US" dirty="0">
                <a:ea typeface="宋体" panose="02010600030101010101" pitchFamily="2" charset="-122"/>
              </a:rPr>
              <a:t>％～</a:t>
            </a:r>
            <a:r>
              <a:rPr lang="en-US" altLang="zh-CN" dirty="0">
                <a:ea typeface="宋体" panose="02010600030101010101" pitchFamily="2" charset="-122"/>
              </a:rPr>
              <a:t>20</a:t>
            </a:r>
            <a:r>
              <a:rPr lang="zh-CN" altLang="en-US" dirty="0">
                <a:ea typeface="宋体" panose="02010600030101010101" pitchFamily="2" charset="-122"/>
              </a:rPr>
              <a:t>％；部分老年人、妊娠中、晚期均可使红细胞数及血红蛋白减少。</a:t>
            </a:r>
            <a:endParaRPr lang="zh-CN" altLang="en-US" dirty="0">
              <a:ea typeface="宋体" panose="02010600030101010101" pitchFamily="2" charset="-122"/>
            </a:endParaRPr>
          </a:p>
          <a:p>
            <a:r>
              <a:rPr lang="zh-CN" altLang="en-US" dirty="0">
                <a:ea typeface="宋体" panose="02010600030101010101" pitchFamily="2" charset="-122"/>
              </a:rPr>
              <a:t>（</a:t>
            </a:r>
            <a:r>
              <a:rPr lang="en-US" altLang="zh-CN" dirty="0">
                <a:ea typeface="宋体" panose="02010600030101010101" pitchFamily="2" charset="-122"/>
              </a:rPr>
              <a:t>2</a:t>
            </a:r>
            <a:r>
              <a:rPr lang="zh-CN" altLang="en-US" dirty="0">
                <a:ea typeface="宋体" panose="02010600030101010101" pitchFamily="2" charset="-122"/>
              </a:rPr>
              <a:t>）病理性减少 见于各种贫血。根据贫血产生的病因和发病机制不同，可将贫血分为红细胞生成减少、红细胞破坏增多、红细胞丢失过多。（图</a:t>
            </a:r>
            <a:r>
              <a:rPr lang="en-US" altLang="zh-CN" dirty="0">
                <a:ea typeface="宋体" panose="02010600030101010101" pitchFamily="2" charset="-122"/>
              </a:rPr>
              <a:t>3-2</a:t>
            </a:r>
            <a:r>
              <a:rPr lang="zh-CN" altLang="en-US" dirty="0">
                <a:ea typeface="宋体" panose="02010600030101010101" pitchFamily="2" charset="-122"/>
              </a:rPr>
              <a:t>）</a:t>
            </a:r>
            <a:endParaRPr lang="zh-CN" altLang="en-US"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内容占位符 3"/>
          <p:cNvPicPr>
            <a:picLocks noGrp="1" noChangeAspect="1"/>
          </p:cNvPicPr>
          <p:nvPr>
            <p:ph idx="1"/>
          </p:nvPr>
        </p:nvPicPr>
        <p:blipFill>
          <a:blip r:embed="rId1"/>
          <a:srcRect/>
          <a:stretch>
            <a:fillRect/>
          </a:stretch>
        </p:blipFill>
        <p:spPr>
          <a:xfrm>
            <a:off x="2514600" y="1268413"/>
            <a:ext cx="7037388" cy="2381250"/>
          </a:xfrm>
        </p:spPr>
      </p:pic>
      <p:pic>
        <p:nvPicPr>
          <p:cNvPr id="11267" name="图片 4"/>
          <p:cNvPicPr>
            <a:picLocks noChangeAspect="1"/>
          </p:cNvPicPr>
          <p:nvPr/>
        </p:nvPicPr>
        <p:blipFill>
          <a:blip r:embed="rId2"/>
          <a:stretch>
            <a:fillRect/>
          </a:stretch>
        </p:blipFill>
        <p:spPr>
          <a:xfrm>
            <a:off x="3216275" y="3944938"/>
            <a:ext cx="5472113" cy="2486025"/>
          </a:xfrm>
          <a:prstGeom prst="rect">
            <a:avLst/>
          </a:prstGeom>
          <a:noFill/>
          <a:ln w="9525">
            <a:noFill/>
          </a:ln>
        </p:spPr>
      </p:pic>
      <p:sp>
        <p:nvSpPr>
          <p:cNvPr id="11268" name="文本框 5"/>
          <p:cNvSpPr txBox="1"/>
          <p:nvPr/>
        </p:nvSpPr>
        <p:spPr>
          <a:xfrm>
            <a:off x="3432175" y="3789363"/>
            <a:ext cx="2303463" cy="368300"/>
          </a:xfrm>
          <a:prstGeom prst="rect">
            <a:avLst/>
          </a:prstGeom>
          <a:noFill/>
          <a:ln w="9525">
            <a:noFill/>
          </a:ln>
        </p:spPr>
        <p:txBody>
          <a:bodyPr>
            <a:spAutoFit/>
          </a:bodyPr>
          <a:p>
            <a:r>
              <a:rPr lang="zh-CN" altLang="en-US" dirty="0">
                <a:latin typeface="Arial" panose="020B0604020202020204" pitchFamily="34" charset="0"/>
                <a:ea typeface="宋体" panose="02010600030101010101" pitchFamily="2" charset="-122"/>
              </a:rPr>
              <a:t>正常红细胞</a:t>
            </a:r>
            <a:endParaRPr lang="zh-CN" altLang="en-US" dirty="0">
              <a:latin typeface="Arial" panose="020B0604020202020204" pitchFamily="34" charset="0"/>
              <a:ea typeface="宋体" panose="02010600030101010101" pitchFamily="2" charset="-122"/>
            </a:endParaRPr>
          </a:p>
        </p:txBody>
      </p:sp>
      <p:sp>
        <p:nvSpPr>
          <p:cNvPr id="11269" name="文本框 6"/>
          <p:cNvSpPr txBox="1"/>
          <p:nvPr/>
        </p:nvSpPr>
        <p:spPr>
          <a:xfrm>
            <a:off x="6888163" y="3760788"/>
            <a:ext cx="2447925" cy="368300"/>
          </a:xfrm>
          <a:prstGeom prst="rect">
            <a:avLst/>
          </a:prstGeom>
          <a:noFill/>
          <a:ln w="9525">
            <a:noFill/>
          </a:ln>
        </p:spPr>
        <p:txBody>
          <a:bodyPr>
            <a:spAutoFit/>
          </a:bodyPr>
          <a:p>
            <a:r>
              <a:rPr lang="zh-CN" altLang="en-US" dirty="0">
                <a:latin typeface="Arial" panose="020B0604020202020204" pitchFamily="34" charset="0"/>
                <a:ea typeface="宋体" panose="02010600030101010101" pitchFamily="2" charset="-122"/>
              </a:rPr>
              <a:t>小细胞低色素性贫血</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内容占位符 2"/>
          <p:cNvSpPr>
            <a:spLocks noGrp="1"/>
          </p:cNvSpPr>
          <p:nvPr>
            <p:ph idx="1"/>
          </p:nvPr>
        </p:nvSpPr>
        <p:spPr/>
        <p:txBody>
          <a:bodyPr vert="horz" wrap="square" lIns="91440" tIns="45720" rIns="91440" bIns="45720" anchor="t" anchorCtr="0"/>
          <a:p>
            <a:r>
              <a:rPr lang="zh-CN" altLang="en-US" dirty="0">
                <a:ea typeface="宋体" panose="02010600030101010101" pitchFamily="2" charset="-122"/>
              </a:rPr>
              <a:t>二、白细胞计数（</a:t>
            </a:r>
            <a:r>
              <a:rPr lang="en-US" altLang="zh-CN" dirty="0">
                <a:ea typeface="宋体" panose="02010600030101010101" pitchFamily="2" charset="-122"/>
              </a:rPr>
              <a:t>white blood cell count</a:t>
            </a:r>
            <a:r>
              <a:rPr lang="zh-CN" altLang="en-US" dirty="0">
                <a:ea typeface="宋体" panose="02010600030101010101" pitchFamily="2" charset="-122"/>
              </a:rPr>
              <a:t>，</a:t>
            </a:r>
            <a:r>
              <a:rPr lang="en-US" altLang="zh-CN" dirty="0">
                <a:ea typeface="宋体" panose="02010600030101010101" pitchFamily="2" charset="-122"/>
              </a:rPr>
              <a:t>WBC</a:t>
            </a:r>
            <a:r>
              <a:rPr lang="zh-CN" altLang="en-US" dirty="0">
                <a:ea typeface="宋体" panose="02010600030101010101" pitchFamily="2" charset="-122"/>
              </a:rPr>
              <a:t>）及分类计数检测</a:t>
            </a:r>
            <a:endParaRPr lang="en-US" altLang="zh-CN" dirty="0">
              <a:ea typeface="宋体" panose="02010600030101010101" pitchFamily="2" charset="-122"/>
            </a:endParaRPr>
          </a:p>
          <a:p>
            <a:r>
              <a:rPr lang="en-US" altLang="zh-CN" dirty="0">
                <a:ea typeface="宋体" panose="02010600030101010101" pitchFamily="2" charset="-122"/>
              </a:rPr>
              <a:t>1.</a:t>
            </a:r>
            <a:r>
              <a:rPr lang="zh-CN" altLang="en-US" dirty="0">
                <a:ea typeface="宋体" panose="02010600030101010101" pitchFamily="2" charset="-122"/>
              </a:rPr>
              <a:t>白细胞计数 </a:t>
            </a:r>
            <a:endParaRPr lang="zh-CN" altLang="en-US" dirty="0">
              <a:ea typeface="宋体" panose="02010600030101010101" pitchFamily="2" charset="-122"/>
            </a:endParaRPr>
          </a:p>
          <a:p>
            <a:r>
              <a:rPr lang="en-US" altLang="zh-CN" dirty="0">
                <a:ea typeface="宋体" panose="02010600030101010101" pitchFamily="2" charset="-122"/>
              </a:rPr>
              <a:t>【</a:t>
            </a:r>
            <a:r>
              <a:rPr lang="zh-CN" altLang="en-US" dirty="0">
                <a:ea typeface="宋体" panose="02010600030101010101" pitchFamily="2" charset="-122"/>
              </a:rPr>
              <a:t>正常参考值</a:t>
            </a:r>
            <a:r>
              <a:rPr lang="en-US" altLang="zh-CN" dirty="0">
                <a:ea typeface="宋体" panose="02010600030101010101" pitchFamily="2" charset="-122"/>
              </a:rPr>
              <a:t>】</a:t>
            </a:r>
            <a:r>
              <a:rPr lang="zh-CN" altLang="en-US" sz="2400" dirty="0">
                <a:ea typeface="宋体" panose="02010600030101010101" pitchFamily="2" charset="-122"/>
              </a:rPr>
              <a:t>成人（</a:t>
            </a:r>
            <a:r>
              <a:rPr lang="en-US" altLang="zh-CN" sz="2400" dirty="0">
                <a:ea typeface="宋体" panose="02010600030101010101" pitchFamily="2" charset="-122"/>
              </a:rPr>
              <a:t>4</a:t>
            </a:r>
            <a:r>
              <a:rPr lang="zh-CN" altLang="en-US" sz="2400" dirty="0">
                <a:ea typeface="宋体" panose="02010600030101010101" pitchFamily="2" charset="-122"/>
              </a:rPr>
              <a:t>～</a:t>
            </a:r>
            <a:r>
              <a:rPr lang="en-US" altLang="zh-CN" sz="2400" dirty="0">
                <a:ea typeface="宋体" panose="02010600030101010101" pitchFamily="2" charset="-122"/>
              </a:rPr>
              <a:t>10</a:t>
            </a:r>
            <a:r>
              <a:rPr lang="zh-CN" altLang="en-US" sz="2400" dirty="0">
                <a:ea typeface="宋体" panose="02010600030101010101" pitchFamily="2" charset="-122"/>
              </a:rPr>
              <a:t>）</a:t>
            </a:r>
            <a:r>
              <a:rPr lang="en-US" altLang="zh-CN" sz="2400" dirty="0">
                <a:ea typeface="宋体" panose="02010600030101010101" pitchFamily="2" charset="-122"/>
              </a:rPr>
              <a:t>×10</a:t>
            </a:r>
            <a:r>
              <a:rPr lang="en-US" altLang="zh-CN" sz="2400" baseline="30000" dirty="0">
                <a:ea typeface="宋体" panose="02010600030101010101" pitchFamily="2" charset="-122"/>
              </a:rPr>
              <a:t>9</a:t>
            </a:r>
            <a:r>
              <a:rPr lang="zh-CN" altLang="en-US" sz="2400" dirty="0">
                <a:ea typeface="宋体" panose="02010600030101010101" pitchFamily="2" charset="-122"/>
              </a:rPr>
              <a:t>／</a:t>
            </a:r>
            <a:r>
              <a:rPr lang="en-US" altLang="zh-CN" sz="2400" dirty="0">
                <a:ea typeface="宋体" panose="02010600030101010101" pitchFamily="2" charset="-122"/>
              </a:rPr>
              <a:t>L</a:t>
            </a:r>
            <a:endParaRPr lang="en-US" altLang="zh-CN" sz="2400" dirty="0">
              <a:ea typeface="宋体" panose="02010600030101010101" pitchFamily="2" charset="-122"/>
            </a:endParaRPr>
          </a:p>
          <a:p>
            <a:r>
              <a:rPr lang="zh-CN" altLang="en-US" sz="2400" dirty="0">
                <a:ea typeface="宋体" panose="02010600030101010101" pitchFamily="2" charset="-122"/>
              </a:rPr>
              <a:t>                              新生儿（</a:t>
            </a:r>
            <a:r>
              <a:rPr lang="en-US" altLang="zh-CN" sz="2400" dirty="0">
                <a:ea typeface="宋体" panose="02010600030101010101" pitchFamily="2" charset="-122"/>
              </a:rPr>
              <a:t>15</a:t>
            </a:r>
            <a:r>
              <a:rPr lang="zh-CN" altLang="en-US" sz="2400" dirty="0">
                <a:ea typeface="宋体" panose="02010600030101010101" pitchFamily="2" charset="-122"/>
              </a:rPr>
              <a:t>～</a:t>
            </a:r>
            <a:r>
              <a:rPr lang="en-US" altLang="zh-CN" sz="2400" dirty="0">
                <a:ea typeface="宋体" panose="02010600030101010101" pitchFamily="2" charset="-122"/>
              </a:rPr>
              <a:t>20</a:t>
            </a:r>
            <a:r>
              <a:rPr lang="zh-CN" altLang="en-US" sz="2400" dirty="0">
                <a:ea typeface="宋体" panose="02010600030101010101" pitchFamily="2" charset="-122"/>
              </a:rPr>
              <a:t>）</a:t>
            </a:r>
            <a:r>
              <a:rPr lang="en-US" altLang="zh-CN" sz="2400" dirty="0">
                <a:ea typeface="宋体" panose="02010600030101010101" pitchFamily="2" charset="-122"/>
              </a:rPr>
              <a:t>×10</a:t>
            </a:r>
            <a:r>
              <a:rPr lang="en-US" altLang="zh-CN" sz="2400" baseline="30000" dirty="0">
                <a:ea typeface="宋体" panose="02010600030101010101" pitchFamily="2" charset="-122"/>
              </a:rPr>
              <a:t>9</a:t>
            </a:r>
            <a:r>
              <a:rPr lang="zh-CN" altLang="en-US" sz="2400" dirty="0">
                <a:ea typeface="宋体" panose="02010600030101010101" pitchFamily="2" charset="-122"/>
              </a:rPr>
              <a:t>／</a:t>
            </a:r>
            <a:r>
              <a:rPr lang="en-US" altLang="zh-CN" sz="2400" dirty="0">
                <a:ea typeface="宋体" panose="02010600030101010101" pitchFamily="2" charset="-122"/>
              </a:rPr>
              <a:t>L</a:t>
            </a:r>
            <a:endParaRPr lang="en-US" altLang="zh-CN" sz="2400" dirty="0">
              <a:ea typeface="宋体" panose="02010600030101010101" pitchFamily="2" charset="-122"/>
            </a:endParaRPr>
          </a:p>
          <a:p>
            <a:r>
              <a:rPr lang="en-US" altLang="zh-CN" sz="2400" dirty="0">
                <a:ea typeface="宋体" panose="02010600030101010101" pitchFamily="2" charset="-122"/>
              </a:rPr>
              <a:t>                              6</a:t>
            </a:r>
            <a:r>
              <a:rPr lang="zh-CN" altLang="en-US" sz="2400" dirty="0">
                <a:ea typeface="宋体" panose="02010600030101010101" pitchFamily="2" charset="-122"/>
              </a:rPr>
              <a:t>个月～</a:t>
            </a:r>
            <a:r>
              <a:rPr lang="en-US" altLang="zh-CN" sz="2400" dirty="0">
                <a:ea typeface="宋体" panose="02010600030101010101" pitchFamily="2" charset="-122"/>
              </a:rPr>
              <a:t>2</a:t>
            </a:r>
            <a:r>
              <a:rPr lang="zh-CN" altLang="en-US" sz="2400" dirty="0">
                <a:ea typeface="宋体" panose="02010600030101010101" pitchFamily="2" charset="-122"/>
              </a:rPr>
              <a:t>岁（</a:t>
            </a:r>
            <a:r>
              <a:rPr lang="en-US" altLang="zh-CN" sz="2400" dirty="0">
                <a:ea typeface="宋体" panose="02010600030101010101" pitchFamily="2" charset="-122"/>
              </a:rPr>
              <a:t>11</a:t>
            </a:r>
            <a:r>
              <a:rPr lang="zh-CN" altLang="en-US" sz="2400" dirty="0">
                <a:ea typeface="宋体" panose="02010600030101010101" pitchFamily="2" charset="-122"/>
              </a:rPr>
              <a:t>～</a:t>
            </a:r>
            <a:r>
              <a:rPr lang="en-US" altLang="zh-CN" sz="2400" dirty="0">
                <a:ea typeface="宋体" panose="02010600030101010101" pitchFamily="2" charset="-122"/>
              </a:rPr>
              <a:t>12</a:t>
            </a:r>
            <a:r>
              <a:rPr lang="zh-CN" altLang="en-US" sz="2400" dirty="0">
                <a:ea typeface="宋体" panose="02010600030101010101" pitchFamily="2" charset="-122"/>
              </a:rPr>
              <a:t>）</a:t>
            </a:r>
            <a:r>
              <a:rPr lang="en-US" altLang="zh-CN" sz="2400" dirty="0">
                <a:ea typeface="宋体" panose="02010600030101010101" pitchFamily="2" charset="-122"/>
              </a:rPr>
              <a:t>×10</a:t>
            </a:r>
            <a:r>
              <a:rPr lang="en-US" altLang="zh-CN" sz="2400" baseline="30000" dirty="0">
                <a:ea typeface="宋体" panose="02010600030101010101" pitchFamily="2" charset="-122"/>
              </a:rPr>
              <a:t>9</a:t>
            </a:r>
            <a:r>
              <a:rPr lang="zh-CN" altLang="en-US" sz="2400" dirty="0">
                <a:ea typeface="宋体" panose="02010600030101010101" pitchFamily="2" charset="-122"/>
              </a:rPr>
              <a:t>／</a:t>
            </a:r>
            <a:r>
              <a:rPr lang="en-US" altLang="zh-CN" sz="2400" dirty="0">
                <a:ea typeface="宋体" panose="02010600030101010101" pitchFamily="2" charset="-122"/>
              </a:rPr>
              <a:t>L</a:t>
            </a:r>
            <a:r>
              <a:rPr lang="zh-CN" altLang="en-US" sz="2400" dirty="0">
                <a:ea typeface="宋体" panose="02010600030101010101" pitchFamily="2" charset="-122"/>
              </a:rPr>
              <a:t>。</a:t>
            </a:r>
            <a:endParaRPr lang="zh-CN" altLang="en-US" sz="24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内容占位符 3"/>
          <p:cNvGraphicFramePr>
            <a:graphicFrameLocks noGrp="1"/>
          </p:cNvGraphicFramePr>
          <p:nvPr>
            <p:ph idx="4294967295"/>
          </p:nvPr>
        </p:nvGraphicFramePr>
        <p:xfrm>
          <a:off x="2514600" y="1557338"/>
          <a:ext cx="7684770" cy="4178304"/>
        </p:xfrm>
        <a:graphic>
          <a:graphicData uri="http://schemas.openxmlformats.org/drawingml/2006/table">
            <a:tbl>
              <a:tblPr/>
              <a:tblGrid>
                <a:gridCol w="2560955"/>
                <a:gridCol w="2561590"/>
                <a:gridCol w="2562225"/>
              </a:tblGrid>
              <a:tr h="522288">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ctr" defTabSz="914400" rtl="0" eaLnBrk="1" fontAlgn="base" latinLnBrk="0" hangingPunct="1">
                        <a:lnSpc>
                          <a:spcPct val="150000"/>
                        </a:lnSpc>
                        <a:spcBef>
                          <a:spcPct val="0"/>
                        </a:spcBef>
                        <a:spcAft>
                          <a:spcPct val="0"/>
                        </a:spcAft>
                        <a:buClrTx/>
                        <a:buSzTx/>
                        <a:buFontTx/>
                        <a:buNone/>
                      </a:pP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细胞类型</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ctr" defTabSz="914400" rtl="0" eaLnBrk="1" fontAlgn="base" latinLnBrk="0" hangingPunct="1">
                        <a:lnSpc>
                          <a:spcPct val="150000"/>
                        </a:lnSpc>
                        <a:spcBef>
                          <a:spcPct val="0"/>
                        </a:spcBef>
                        <a:spcAft>
                          <a:spcPct val="0"/>
                        </a:spcAft>
                        <a:buClrTx/>
                        <a:buSzTx/>
                        <a:buFontTx/>
                        <a:buNone/>
                      </a:pP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百分数（</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ctr" defTabSz="914400" rtl="0" eaLnBrk="1" fontAlgn="base" latinLnBrk="0" hangingPunct="1">
                        <a:lnSpc>
                          <a:spcPct val="150000"/>
                        </a:lnSpc>
                        <a:spcBef>
                          <a:spcPct val="0"/>
                        </a:spcBef>
                        <a:spcAft>
                          <a:spcPct val="0"/>
                        </a:spcAft>
                        <a:buClrTx/>
                        <a:buSzTx/>
                        <a:buFontTx/>
                        <a:buNone/>
                      </a:pP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绝对值（×</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10</a:t>
                      </a:r>
                      <a:r>
                        <a:rPr kumimoji="0" lang="en-US" altLang="zh-CN" sz="2000" b="0" i="0" u="none" strike="noStrike" cap="none" normalizeH="0" baseline="30000" smtClean="0">
                          <a:ln>
                            <a:noFill/>
                          </a:ln>
                          <a:solidFill>
                            <a:srgbClr val="000066"/>
                          </a:solidFill>
                          <a:effectLst/>
                          <a:latin typeface="Arial" panose="020B0604020202020204" pitchFamily="34" charset="0"/>
                          <a:ea typeface="宋体" panose="02010600030101010101" pitchFamily="2" charset="-122"/>
                        </a:rPr>
                        <a:t>9</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/L</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r h="522288">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中性粒细胞（</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N</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 </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 </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r h="522288">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r" defTabSz="914400" rtl="0" eaLnBrk="1" fontAlgn="base" latinLnBrk="0" hangingPunct="1">
                        <a:lnSpc>
                          <a:spcPct val="150000"/>
                        </a:lnSpc>
                        <a:spcBef>
                          <a:spcPct val="0"/>
                        </a:spcBef>
                        <a:spcAft>
                          <a:spcPct val="0"/>
                        </a:spcAft>
                        <a:buClrTx/>
                        <a:buSzTx/>
                        <a:buFontTx/>
                        <a:buNone/>
                      </a:pP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杆状核（</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st</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0</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5</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0.04</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0.05</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r h="522288">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r" defTabSz="914400" rtl="0" eaLnBrk="1" fontAlgn="base" latinLnBrk="0" hangingPunct="1">
                        <a:lnSpc>
                          <a:spcPct val="150000"/>
                        </a:lnSpc>
                        <a:spcBef>
                          <a:spcPct val="0"/>
                        </a:spcBef>
                        <a:spcAft>
                          <a:spcPct val="0"/>
                        </a:spcAft>
                        <a:buClrTx/>
                        <a:buSzTx/>
                        <a:buFontTx/>
                        <a:buNone/>
                      </a:pP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分叶核（</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sg</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50</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70</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2</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7</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r h="522288">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嗜酸性粒细胞（</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E</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0.5</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5</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0.05</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0.5</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r h="522288">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嗜碱性粒细胞（</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B</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0</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1</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0</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0.1</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r h="522288">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淋巴细胞（</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L</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20</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40</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0.8</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4</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r h="522288">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单核细胞（</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M</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3</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8</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indent="266700">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1"/>
                        </a:buClr>
                        <a:buFont typeface="Wingdings" panose="05000000000000000000" pitchFamily="2" charset="2"/>
                        <a:defRPr sz="2000">
                          <a:solidFill>
                            <a:schemeClr val="tx1"/>
                          </a:solidFill>
                          <a:latin typeface="Arial" panose="020B0604020202020204" pitchFamily="34" charset="0"/>
                        </a:defRPr>
                      </a:lvl3pPr>
                      <a:lvl4pPr>
                        <a:spcBef>
                          <a:spcPct val="20000"/>
                        </a:spcBef>
                        <a:buFont typeface="Wingdings" panose="05000000000000000000" pitchFamily="2" charset="2"/>
                        <a:defRPr>
                          <a:solidFill>
                            <a:schemeClr val="tx1"/>
                          </a:solidFill>
                          <a:latin typeface="Arial" panose="020B0604020202020204" pitchFamily="34" charset="0"/>
                        </a:defRPr>
                      </a:lvl4pPr>
                      <a:lvl5pPr>
                        <a:spcBef>
                          <a:spcPct val="20000"/>
                        </a:spcBef>
                        <a:buFont typeface="Wingdings" panose="05000000000000000000" pitchFamily="2" charset="2"/>
                        <a:defRPr>
                          <a:solidFill>
                            <a:schemeClr val="tx1"/>
                          </a:solidFill>
                          <a:latin typeface="Arial" panose="020B0604020202020204" pitchFamily="34" charset="0"/>
                        </a:defRPr>
                      </a:lvl5pPr>
                      <a:lvl6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6pPr>
                      <a:lvl7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7pPr>
                      <a:lvl8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8pPr>
                      <a:lvl9pPr eaLnBrk="0" fontAlgn="base" hangingPunct="0">
                        <a:spcBef>
                          <a:spcPct val="20000"/>
                        </a:spcBef>
                        <a:spcAft>
                          <a:spcPct val="0"/>
                        </a:spcAft>
                        <a:buFont typeface="Wingdings" panose="05000000000000000000" pitchFamily="2" charset="2"/>
                        <a:defRPr>
                          <a:solidFill>
                            <a:schemeClr val="tx1"/>
                          </a:solidFill>
                          <a:latin typeface="Arial" panose="020B0604020202020204" pitchFamily="34" charset="0"/>
                        </a:defRPr>
                      </a:lvl9pPr>
                    </a:lstStyle>
                    <a:p>
                      <a:pPr marL="0" marR="0" lvl="0" indent="266700" algn="just"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0.12</a:t>
                      </a:r>
                      <a:r>
                        <a:rPr kumimoji="0" lang="zh-CN"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a:t>
                      </a:r>
                      <a:r>
                        <a:rPr kumimoji="0" lang="en-US" altLang="zh-CN" sz="2000" b="0" i="0" u="none" strike="noStrike" cap="none" normalizeH="0" baseline="0" smtClean="0">
                          <a:ln>
                            <a:noFill/>
                          </a:ln>
                          <a:solidFill>
                            <a:srgbClr val="000066"/>
                          </a:solidFill>
                          <a:effectLst/>
                          <a:latin typeface="Arial" panose="020B0604020202020204" pitchFamily="34" charset="0"/>
                          <a:ea typeface="宋体" panose="02010600030101010101" pitchFamily="2" charset="-122"/>
                        </a:rPr>
                        <a:t>0.8</a:t>
                      </a:r>
                      <a:endParaRPr kumimoji="0" lang="zh-CN" altLang="zh-CN" sz="2000" b="0" i="0" u="none" strike="noStrike" cap="none" normalizeH="0" baseline="0" smtClean="0">
                        <a:ln>
                          <a:noFill/>
                        </a:ln>
                        <a:solidFill>
                          <a:srgbClr val="000066"/>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内容占位符 2"/>
          <p:cNvSpPr>
            <a:spLocks noGrp="1"/>
          </p:cNvSpPr>
          <p:nvPr>
            <p:ph idx="1"/>
          </p:nvPr>
        </p:nvSpPr>
        <p:spPr/>
        <p:txBody>
          <a:bodyPr vert="horz" wrap="square" lIns="91440" tIns="45720" rIns="91440" bIns="45720" anchor="t" anchorCtr="0"/>
          <a:p>
            <a:r>
              <a:rPr lang="zh-CN" altLang="en-US" dirty="0">
                <a:ea typeface="宋体" panose="02010600030101010101" pitchFamily="2" charset="-122"/>
              </a:rPr>
              <a:t>（</a:t>
            </a:r>
            <a:r>
              <a:rPr lang="en-US" altLang="zh-CN" dirty="0">
                <a:ea typeface="宋体" panose="02010600030101010101" pitchFamily="2" charset="-122"/>
              </a:rPr>
              <a:t>1</a:t>
            </a:r>
            <a:r>
              <a:rPr lang="zh-CN" altLang="en-US" dirty="0">
                <a:ea typeface="宋体" panose="02010600030101010101" pitchFamily="2" charset="-122"/>
              </a:rPr>
              <a:t>）中性粒细胞（</a:t>
            </a:r>
            <a:r>
              <a:rPr lang="en-US" altLang="zh-CN" dirty="0">
                <a:ea typeface="宋体" panose="02010600030101010101" pitchFamily="2" charset="-122"/>
              </a:rPr>
              <a:t>neutrophil</a:t>
            </a:r>
            <a:r>
              <a:rPr lang="zh-CN" altLang="en-US" dirty="0">
                <a:ea typeface="宋体" panose="02010600030101010101" pitchFamily="2" charset="-122"/>
              </a:rPr>
              <a:t>，</a:t>
            </a:r>
            <a:r>
              <a:rPr lang="en-US" altLang="zh-CN" dirty="0">
                <a:ea typeface="宋体" panose="02010600030101010101" pitchFamily="2" charset="-122"/>
              </a:rPr>
              <a:t>N</a:t>
            </a:r>
            <a:r>
              <a:rPr lang="zh-CN" altLang="en-US" dirty="0">
                <a:ea typeface="宋体" panose="02010600030101010101" pitchFamily="2" charset="-122"/>
              </a:rPr>
              <a:t>） </a:t>
            </a:r>
            <a:endParaRPr lang="en-US" altLang="zh-CN" dirty="0">
              <a:ea typeface="宋体" panose="02010600030101010101" pitchFamily="2" charset="-122"/>
            </a:endParaRPr>
          </a:p>
          <a:p>
            <a:r>
              <a:rPr lang="zh-CN" altLang="en-US" dirty="0">
                <a:ea typeface="宋体" panose="02010600030101010101" pitchFamily="2" charset="-122"/>
              </a:rPr>
              <a:t>中性杆状核粒细胞</a:t>
            </a:r>
            <a:endParaRPr lang="en-US" altLang="zh-CN" dirty="0">
              <a:ea typeface="宋体" panose="02010600030101010101" pitchFamily="2" charset="-122"/>
            </a:endParaRPr>
          </a:p>
          <a:p>
            <a:r>
              <a:rPr lang="zh-CN" altLang="en-US" dirty="0">
                <a:ea typeface="宋体" panose="02010600030101010101" pitchFamily="2" charset="-122"/>
              </a:rPr>
              <a:t>中性分叶核粒细胞</a:t>
            </a:r>
            <a:endParaRPr lang="en-US" altLang="zh-CN" dirty="0">
              <a:ea typeface="宋体" panose="02010600030101010101" pitchFamily="2" charset="-122"/>
            </a:endParaRPr>
          </a:p>
        </p:txBody>
      </p:sp>
      <p:pic>
        <p:nvPicPr>
          <p:cNvPr id="14339" name="图片 3"/>
          <p:cNvPicPr>
            <a:picLocks noChangeAspect="1"/>
          </p:cNvPicPr>
          <p:nvPr/>
        </p:nvPicPr>
        <p:blipFill>
          <a:blip r:embed="rId1"/>
          <a:stretch>
            <a:fillRect/>
          </a:stretch>
        </p:blipFill>
        <p:spPr>
          <a:xfrm>
            <a:off x="4224338" y="3141663"/>
            <a:ext cx="3336925" cy="2224087"/>
          </a:xfrm>
          <a:prstGeom prst="rect">
            <a:avLst/>
          </a:prstGeom>
          <a:noFill/>
          <a:ln w="9525">
            <a:noFill/>
          </a:ln>
        </p:spPr>
      </p:pic>
      <p:sp>
        <p:nvSpPr>
          <p:cNvPr id="14340" name="文本框 4"/>
          <p:cNvSpPr txBox="1"/>
          <p:nvPr/>
        </p:nvSpPr>
        <p:spPr>
          <a:xfrm>
            <a:off x="3935413" y="5500688"/>
            <a:ext cx="4176712" cy="368300"/>
          </a:xfrm>
          <a:prstGeom prst="rect">
            <a:avLst/>
          </a:prstGeom>
          <a:noFill/>
          <a:ln w="9525">
            <a:noFill/>
          </a:ln>
        </p:spPr>
        <p:txBody>
          <a:bodyPr>
            <a:spAutoFit/>
          </a:bodyPr>
          <a:p>
            <a:r>
              <a:rPr lang="zh-CN" altLang="en-US" dirty="0">
                <a:latin typeface="Arial" panose="020B0604020202020204" pitchFamily="34" charset="0"/>
                <a:ea typeface="宋体" panose="02010600030101010101" pitchFamily="2" charset="-122"/>
              </a:rPr>
              <a:t>中性粒分叶核，单核细胞，中性杆状核</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内容占位符 2"/>
          <p:cNvSpPr>
            <a:spLocks noGrp="1"/>
          </p:cNvSpPr>
          <p:nvPr>
            <p:ph idx="1"/>
          </p:nvPr>
        </p:nvSpPr>
        <p:spPr/>
        <p:txBody>
          <a:bodyPr vert="horz" wrap="square" lIns="91440" tIns="45720" rIns="91440" bIns="45720" anchor="t" anchorCtr="0"/>
          <a:p>
            <a:r>
              <a:rPr lang="zh-CN" altLang="en-US" dirty="0">
                <a:ea typeface="宋体" panose="02010600030101010101" pitchFamily="2" charset="-122"/>
              </a:rPr>
              <a:t>中性粒细胞增多常伴随白细胞总数的增多。见于：①急性细菌性感染②严重的组织损伤③急性中毒：④白血病、骨髓增殖性疾病及恶性肿瘤</a:t>
            </a:r>
            <a:endParaRPr lang="en-US" altLang="zh-CN" dirty="0">
              <a:ea typeface="宋体" panose="02010600030101010101" pitchFamily="2" charset="-122"/>
            </a:endParaRPr>
          </a:p>
          <a:p>
            <a:r>
              <a:rPr lang="zh-CN" altLang="en-US" dirty="0">
                <a:ea typeface="宋体" panose="02010600030101010101" pitchFamily="2" charset="-122"/>
              </a:rPr>
              <a:t>中性粒细胞减少见于：①感染②血液系统疾病③物理、化学因素损伤④单核一吞噬细胞系统功能亢进⑤自身免疫性疾病</a:t>
            </a:r>
            <a:endParaRPr lang="zh-CN" altLang="en-US" dirty="0">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内容占位符 2"/>
          <p:cNvSpPr>
            <a:spLocks noGrp="1"/>
          </p:cNvSpPr>
          <p:nvPr>
            <p:ph idx="1"/>
          </p:nvPr>
        </p:nvSpPr>
        <p:spPr/>
        <p:txBody>
          <a:bodyPr vert="horz" wrap="square" lIns="91440" tIns="45720" rIns="91440" bIns="45720" anchor="t" anchorCtr="0"/>
          <a:p>
            <a:r>
              <a:rPr lang="zh-CN" altLang="zh-CN" sz="2400" dirty="0">
                <a:ea typeface="宋体" panose="02010600030101010101" pitchFamily="2" charset="-122"/>
              </a:rPr>
              <a:t>（</a:t>
            </a:r>
            <a:r>
              <a:rPr lang="en-US" altLang="zh-CN" sz="2400" dirty="0">
                <a:ea typeface="宋体" panose="02010600030101010101" pitchFamily="2" charset="-122"/>
              </a:rPr>
              <a:t>2</a:t>
            </a:r>
            <a:r>
              <a:rPr lang="zh-CN" altLang="zh-CN" sz="2400" dirty="0">
                <a:ea typeface="宋体" panose="02010600030101010101" pitchFamily="2" charset="-122"/>
              </a:rPr>
              <a:t>）嗜酸性粒细胞（</a:t>
            </a:r>
            <a:r>
              <a:rPr lang="en-US" altLang="zh-CN" sz="2400" dirty="0">
                <a:ea typeface="宋体" panose="02010600030101010101" pitchFamily="2" charset="-122"/>
              </a:rPr>
              <a:t>eosinophil</a:t>
            </a:r>
            <a:r>
              <a:rPr lang="zh-CN" altLang="zh-CN" sz="2400" dirty="0">
                <a:ea typeface="宋体" panose="02010600030101010101" pitchFamily="2" charset="-122"/>
              </a:rPr>
              <a:t>，</a:t>
            </a:r>
            <a:r>
              <a:rPr lang="en-US" altLang="zh-CN" sz="2400" dirty="0">
                <a:ea typeface="宋体" panose="02010600030101010101" pitchFamily="2" charset="-122"/>
              </a:rPr>
              <a:t>E</a:t>
            </a:r>
            <a:r>
              <a:rPr lang="zh-CN" altLang="zh-CN" sz="2400" dirty="0">
                <a:ea typeface="宋体" panose="02010600030101010101" pitchFamily="2" charset="-122"/>
              </a:rPr>
              <a:t>）细胞呈圆形，胞质内充满粗大、整齐、均匀、紧密排列的砖红色或鲜红色嗜酸性颗粒，折光性强。胞核多为两叶，呈眼镜状，深紫色。嗜酸性粒细胞容易破碎，颗粒可分散于细胞周围。</a:t>
            </a:r>
            <a:endParaRPr lang="zh-CN" altLang="zh-CN" sz="2400" dirty="0">
              <a:ea typeface="宋体" panose="02010600030101010101" pitchFamily="2" charset="-122"/>
            </a:endParaRPr>
          </a:p>
          <a:p>
            <a:r>
              <a:rPr lang="zh-CN" altLang="zh-CN" sz="2400" dirty="0">
                <a:ea typeface="宋体" panose="02010600030101010101" pitchFamily="2" charset="-122"/>
              </a:rPr>
              <a:t>【临床意义】嗜酸性粒细胞增多见于：①过敏性疾病：支气管哮喘、药物过敏、荨麻疹、食物过敏、血管神经性水肿、血清病等。②寄生虫病：血吸虫病、蛔虫病、钩虫病等。③皮肤病：如湿疹、剥脱性皮炎、天疱疮、银屑病等。④血液系统疾病及某些恶性肿瘤等；嗜酸性粒细胞减少见于：伤寒、副伤寒初期，大手术、烧伤等应激状态，或长期应用肾上腺皮质激素后，其临床意义甚小。</a:t>
            </a:r>
            <a:endParaRPr lang="zh-CN" altLang="zh-CN" sz="2400" dirty="0">
              <a:ea typeface="宋体" panose="02010600030101010101" pitchFamily="2" charset="-122"/>
            </a:endParaRPr>
          </a:p>
          <a:p>
            <a:endParaRPr lang="zh-CN" altLang="en-US" sz="2400" dirty="0">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内容占位符 2"/>
          <p:cNvSpPr>
            <a:spLocks noGrp="1"/>
          </p:cNvSpPr>
          <p:nvPr>
            <p:ph idx="1"/>
          </p:nvPr>
        </p:nvSpPr>
        <p:spPr/>
        <p:txBody>
          <a:bodyPr vert="horz" wrap="square" lIns="91440" tIns="45720" rIns="91440" bIns="45720" anchor="t" anchorCtr="0"/>
          <a:p>
            <a:r>
              <a:rPr lang="zh-CN" altLang="zh-CN" dirty="0">
                <a:ea typeface="宋体" panose="02010600030101010101" pitchFamily="2" charset="-122"/>
              </a:rPr>
              <a:t>（</a:t>
            </a:r>
            <a:r>
              <a:rPr lang="en-US" altLang="zh-CN" dirty="0">
                <a:ea typeface="宋体" panose="02010600030101010101" pitchFamily="2" charset="-122"/>
              </a:rPr>
              <a:t>3</a:t>
            </a:r>
            <a:r>
              <a:rPr lang="zh-CN" altLang="zh-CN" dirty="0">
                <a:ea typeface="宋体" panose="02010600030101010101" pitchFamily="2" charset="-122"/>
              </a:rPr>
              <a:t>）嗜碱性粒细胞（</a:t>
            </a:r>
            <a:r>
              <a:rPr lang="en-US" altLang="zh-CN" dirty="0">
                <a:ea typeface="宋体" panose="02010600030101010101" pitchFamily="2" charset="-122"/>
              </a:rPr>
              <a:t>basophil</a:t>
            </a:r>
            <a:r>
              <a:rPr lang="zh-CN" altLang="zh-CN" dirty="0">
                <a:ea typeface="宋体" panose="02010600030101010101" pitchFamily="2" charset="-122"/>
              </a:rPr>
              <a:t>，</a:t>
            </a:r>
            <a:r>
              <a:rPr lang="en-US" altLang="zh-CN" dirty="0">
                <a:ea typeface="宋体" panose="02010600030101010101" pitchFamily="2" charset="-122"/>
              </a:rPr>
              <a:t>B</a:t>
            </a:r>
            <a:r>
              <a:rPr lang="zh-CN" altLang="zh-CN" dirty="0">
                <a:ea typeface="宋体" panose="02010600030101010101" pitchFamily="2" charset="-122"/>
              </a:rPr>
              <a:t>）胞体呈圆形，胞质紫红色内有少量粗大但大小不均、排列不规则的黑蓝色嗜碱性颗粒，常覆盖于核面上。胞核一般为</a:t>
            </a:r>
            <a:r>
              <a:rPr lang="en-US" altLang="zh-CN" dirty="0">
                <a:ea typeface="宋体" panose="02010600030101010101" pitchFamily="2" charset="-122"/>
              </a:rPr>
              <a:t>2</a:t>
            </a:r>
            <a:r>
              <a:rPr lang="zh-CN" altLang="zh-CN" dirty="0">
                <a:ea typeface="宋体" panose="02010600030101010101" pitchFamily="2" charset="-122"/>
              </a:rPr>
              <a:t>～</a:t>
            </a:r>
            <a:r>
              <a:rPr lang="en-US" altLang="zh-CN" dirty="0">
                <a:ea typeface="宋体" panose="02010600030101010101" pitchFamily="2" charset="-122"/>
              </a:rPr>
              <a:t>3</a:t>
            </a:r>
            <a:r>
              <a:rPr lang="zh-CN" altLang="zh-CN" dirty="0">
                <a:ea typeface="宋体" panose="02010600030101010101" pitchFamily="2" charset="-122"/>
              </a:rPr>
              <a:t>叶，因被颗粒遮盖，核着色较浅，而使分叶有模糊不清感。</a:t>
            </a:r>
            <a:endParaRPr lang="zh-CN" altLang="zh-CN" dirty="0">
              <a:ea typeface="宋体" panose="02010600030101010101" pitchFamily="2" charset="-122"/>
            </a:endParaRPr>
          </a:p>
          <a:p>
            <a:r>
              <a:rPr lang="zh-CN" altLang="zh-CN" dirty="0">
                <a:ea typeface="宋体" panose="02010600030101010101" pitchFamily="2" charset="-122"/>
              </a:rPr>
              <a:t>【临床意义】嗜碱性粒细胞增多见于：①过敏性疾病：过敏性结肠炎、药物、食物、吸入物超敏反应、红斑及类风湿关节炎等。②血液系统疾病：慢性粒细胞白血病、嗜碱性粒细胞白血病，以及骨髓纤维化等。嗜碱性粒细胞减少无临床意义。</a:t>
            </a:r>
            <a:endParaRPr lang="zh-CN" altLang="zh-CN"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内容占位符 2"/>
          <p:cNvSpPr>
            <a:spLocks noGrp="1"/>
          </p:cNvSpPr>
          <p:nvPr>
            <p:ph idx="1"/>
          </p:nvPr>
        </p:nvSpPr>
        <p:spPr/>
        <p:txBody>
          <a:bodyPr vert="horz" wrap="square" lIns="91440" tIns="45720" rIns="91440" bIns="45720" anchor="t" anchorCtr="0"/>
          <a:p>
            <a:r>
              <a:rPr lang="zh-CN" altLang="zh-CN" sz="2000" dirty="0">
                <a:ea typeface="宋体" panose="02010600030101010101" pitchFamily="2" charset="-122"/>
              </a:rPr>
              <a:t>（</a:t>
            </a:r>
            <a:r>
              <a:rPr lang="en-US" altLang="zh-CN" sz="2000" dirty="0">
                <a:ea typeface="宋体" panose="02010600030101010101" pitchFamily="2" charset="-122"/>
              </a:rPr>
              <a:t>4</a:t>
            </a:r>
            <a:r>
              <a:rPr lang="zh-CN" altLang="zh-CN" sz="2000" dirty="0">
                <a:ea typeface="宋体" panose="02010600030101010101" pitchFamily="2" charset="-122"/>
              </a:rPr>
              <a:t>）淋巴细胞（</a:t>
            </a:r>
            <a:r>
              <a:rPr lang="en-US" altLang="zh-CN" sz="2000" dirty="0">
                <a:ea typeface="宋体" panose="02010600030101010101" pitchFamily="2" charset="-122"/>
              </a:rPr>
              <a:t>lymphocyte</a:t>
            </a:r>
            <a:r>
              <a:rPr lang="zh-CN" altLang="zh-CN" sz="2000" dirty="0">
                <a:ea typeface="宋体" panose="02010600030101010101" pitchFamily="2" charset="-122"/>
              </a:rPr>
              <a:t>，</a:t>
            </a:r>
            <a:r>
              <a:rPr lang="en-US" altLang="zh-CN" sz="2000" dirty="0">
                <a:ea typeface="宋体" panose="02010600030101010101" pitchFamily="2" charset="-122"/>
              </a:rPr>
              <a:t>L</a:t>
            </a:r>
            <a:r>
              <a:rPr lang="zh-CN" altLang="zh-CN" sz="2000" dirty="0">
                <a:ea typeface="宋体" panose="02010600030101010101" pitchFamily="2" charset="-122"/>
              </a:rPr>
              <a:t>）可分为大淋巴细胞与小淋巴细胞，前者占</a:t>
            </a:r>
            <a:r>
              <a:rPr lang="en-US" altLang="zh-CN" sz="2000" dirty="0">
                <a:ea typeface="宋体" panose="02010600030101010101" pitchFamily="2" charset="-122"/>
              </a:rPr>
              <a:t>10</a:t>
            </a:r>
            <a:r>
              <a:rPr lang="zh-CN" altLang="zh-CN" sz="2000" dirty="0">
                <a:ea typeface="宋体" panose="02010600030101010101" pitchFamily="2" charset="-122"/>
              </a:rPr>
              <a:t>％；后者直径占</a:t>
            </a:r>
            <a:r>
              <a:rPr lang="en-US" altLang="zh-CN" sz="2000" dirty="0">
                <a:ea typeface="宋体" panose="02010600030101010101" pitchFamily="2" charset="-122"/>
              </a:rPr>
              <a:t>90</a:t>
            </a:r>
            <a:r>
              <a:rPr lang="zh-CN" altLang="zh-CN" sz="2000" dirty="0">
                <a:ea typeface="宋体" panose="02010600030101010101" pitchFamily="2" charset="-122"/>
              </a:rPr>
              <a:t>％。胞体呈圆形或椭圆形。大淋巴细胞的胞质丰富，呈蔚蓝色，内含少量紫红色嗜天青颗粒；小淋巴细胞胞质很少，甚至完全不见，呈深蓝色。胞核均呈圆形或椭圆形，偶见凹陷，深紫色，染色质聚集成块状。</a:t>
            </a:r>
            <a:endParaRPr lang="zh-CN" altLang="zh-CN" sz="2000" dirty="0">
              <a:ea typeface="宋体" panose="02010600030101010101" pitchFamily="2" charset="-122"/>
            </a:endParaRPr>
          </a:p>
          <a:p>
            <a:r>
              <a:rPr lang="zh-CN" altLang="zh-CN" sz="2000" dirty="0">
                <a:ea typeface="宋体" panose="02010600030101010101" pitchFamily="2" charset="-122"/>
              </a:rPr>
              <a:t>【临床意义】淋巴细胞增多见于：儿童期淋巴细胞较高，婴儿出生时淋巴细胞约占</a:t>
            </a:r>
            <a:r>
              <a:rPr lang="en-US" altLang="zh-CN" sz="2000" dirty="0">
                <a:ea typeface="宋体" panose="02010600030101010101" pitchFamily="2" charset="-122"/>
              </a:rPr>
              <a:t>35</a:t>
            </a:r>
            <a:r>
              <a:rPr lang="zh-CN" altLang="zh-CN" sz="2000" dirty="0">
                <a:ea typeface="宋体" panose="02010600030101010101" pitchFamily="2" charset="-122"/>
              </a:rPr>
              <a:t>％，粒细胞占</a:t>
            </a:r>
            <a:r>
              <a:rPr lang="en-US" altLang="zh-CN" sz="2000" dirty="0">
                <a:ea typeface="宋体" panose="02010600030101010101" pitchFamily="2" charset="-122"/>
              </a:rPr>
              <a:t>65</a:t>
            </a:r>
            <a:r>
              <a:rPr lang="zh-CN" altLang="zh-CN" sz="2000" dirty="0">
                <a:ea typeface="宋体" panose="02010600030101010101" pitchFamily="2" charset="-122"/>
              </a:rPr>
              <a:t>％。</a:t>
            </a:r>
            <a:r>
              <a:rPr lang="en-US" altLang="zh-CN" sz="2000" dirty="0">
                <a:ea typeface="宋体" panose="02010600030101010101" pitchFamily="2" charset="-122"/>
              </a:rPr>
              <a:t>4</a:t>
            </a:r>
            <a:r>
              <a:rPr lang="zh-CN" altLang="zh-CN" sz="2000" dirty="0">
                <a:ea typeface="宋体" panose="02010600030101010101" pitchFamily="2" charset="-122"/>
              </a:rPr>
              <a:t>～</a:t>
            </a:r>
            <a:r>
              <a:rPr lang="en-US" altLang="zh-CN" sz="2000" dirty="0">
                <a:ea typeface="宋体" panose="02010600030101010101" pitchFamily="2" charset="-122"/>
              </a:rPr>
              <a:t>6</a:t>
            </a:r>
            <a:r>
              <a:rPr lang="zh-CN" altLang="zh-CN" sz="2000" dirty="0">
                <a:ea typeface="宋体" panose="02010600030101010101" pitchFamily="2" charset="-122"/>
              </a:rPr>
              <a:t>天后淋巴细胞可达</a:t>
            </a:r>
            <a:r>
              <a:rPr lang="en-US" altLang="zh-CN" sz="2000" dirty="0">
                <a:ea typeface="宋体" panose="02010600030101010101" pitchFamily="2" charset="-122"/>
              </a:rPr>
              <a:t>50</a:t>
            </a:r>
            <a:r>
              <a:rPr lang="zh-CN" altLang="zh-CN" sz="2000" dirty="0">
                <a:ea typeface="宋体" panose="02010600030101010101" pitchFamily="2" charset="-122"/>
              </a:rPr>
              <a:t>％，与粒细胞比例大致相等。</a:t>
            </a:r>
            <a:r>
              <a:rPr lang="en-US" altLang="zh-CN" sz="2000" dirty="0">
                <a:ea typeface="宋体" panose="02010600030101010101" pitchFamily="2" charset="-122"/>
              </a:rPr>
              <a:t>4</a:t>
            </a:r>
            <a:r>
              <a:rPr lang="zh-CN" altLang="zh-CN" sz="2000" dirty="0">
                <a:ea typeface="宋体" panose="02010600030101010101" pitchFamily="2" charset="-122"/>
              </a:rPr>
              <a:t>～</a:t>
            </a:r>
            <a:r>
              <a:rPr lang="en-US" altLang="zh-CN" sz="2000" dirty="0">
                <a:ea typeface="宋体" panose="02010600030101010101" pitchFamily="2" charset="-122"/>
              </a:rPr>
              <a:t>6</a:t>
            </a:r>
            <a:r>
              <a:rPr lang="zh-CN" altLang="zh-CN" sz="2000" dirty="0">
                <a:ea typeface="宋体" panose="02010600030101010101" pitchFamily="2" charset="-122"/>
              </a:rPr>
              <a:t>岁时，淋巴细胞比例逐渐减低，粒细胞比例增加，逐渐达正常成人水平。此为儿童期的淋巴细胞生理性增多。病理性淋巴细胞增多见于：①感染性疾病②肿瘤性疾病③急性传染病的恢复期。</a:t>
            </a:r>
            <a:endParaRPr lang="en-US" altLang="zh-CN" sz="2000" dirty="0">
              <a:ea typeface="宋体" panose="02010600030101010101" pitchFamily="2" charset="-122"/>
            </a:endParaRPr>
          </a:p>
          <a:p>
            <a:r>
              <a:rPr lang="zh-CN" altLang="zh-CN" sz="2000" dirty="0">
                <a:ea typeface="宋体" panose="02010600030101010101" pitchFamily="2" charset="-122"/>
              </a:rPr>
              <a:t>淋巴细胞减少见于：应用肾上腺皮质激素、烷化剂、抗淋巴细胞球蛋白等的治疗以及放射线损伤、免疫缺陷性疾病、丙种球蛋白缺乏症等。</a:t>
            </a:r>
            <a:endParaRPr lang="zh-CN" altLang="zh-CN" sz="18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custDataLst>
              <p:tags r:id="rId2"/>
            </p:custDataLst>
          </p:nvPr>
        </p:nvGrpSpPr>
        <p:grpSpPr>
          <a:xfrm>
            <a:off x="3968022" y="1644382"/>
            <a:ext cx="3498580" cy="540000"/>
            <a:chOff x="1397186" y="3857714"/>
            <a:chExt cx="4055189" cy="549605"/>
          </a:xfrm>
        </p:grpSpPr>
        <p:sp>
          <p:nvSpPr>
            <p:cNvPr id="54" name="_14"/>
            <p:cNvSpPr txBox="1">
              <a:spLocks noChangeArrowheads="1"/>
            </p:cNvSpPr>
            <p:nvPr>
              <p:custDataLst>
                <p:tags r:id="rId3"/>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custDataLst>
                <p:tags r:id="rId4"/>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问诊与常见</a:t>
              </a: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症状</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custDataLst>
              <p:tags r:id="rId5"/>
            </p:custDataLst>
          </p:nvPr>
        </p:nvGrpSpPr>
        <p:grpSpPr>
          <a:xfrm>
            <a:off x="7990570" y="1644382"/>
            <a:ext cx="3698922" cy="540000"/>
            <a:chOff x="1397186" y="3857714"/>
            <a:chExt cx="4225649" cy="549605"/>
          </a:xfrm>
        </p:grpSpPr>
        <p:sp>
          <p:nvSpPr>
            <p:cNvPr id="20" name="_14"/>
            <p:cNvSpPr txBox="1">
              <a:spLocks noChangeArrowheads="1"/>
            </p:cNvSpPr>
            <p:nvPr>
              <p:custDataLst>
                <p:tags r:id="rId6"/>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二</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custDataLst>
                <p:tags r:id="rId7"/>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体格</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检查</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custDataLst>
              <p:tags r:id="rId8"/>
            </p:custDataLst>
          </p:nvPr>
        </p:nvGrpSpPr>
        <p:grpSpPr>
          <a:xfrm>
            <a:off x="3968022" y="2553957"/>
            <a:ext cx="3498580" cy="540000"/>
            <a:chOff x="1397186" y="3857714"/>
            <a:chExt cx="4225649" cy="549605"/>
          </a:xfrm>
        </p:grpSpPr>
        <p:sp>
          <p:nvSpPr>
            <p:cNvPr id="24" name="_14"/>
            <p:cNvSpPr txBox="1">
              <a:spLocks noChangeArrowheads="1"/>
            </p:cNvSpPr>
            <p:nvPr>
              <p:custDataLst>
                <p:tags r:id="rId9"/>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三</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custDataLst>
                <p:tags r:id="rId10"/>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实验室</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检查</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custDataLst>
              <p:tags r:id="rId11"/>
            </p:custDataLst>
          </p:nvPr>
        </p:nvGrpSpPr>
        <p:grpSpPr>
          <a:xfrm>
            <a:off x="7990570" y="2553957"/>
            <a:ext cx="3698922" cy="540000"/>
            <a:chOff x="1397186" y="3857714"/>
            <a:chExt cx="4055189" cy="549605"/>
          </a:xfrm>
        </p:grpSpPr>
        <p:sp>
          <p:nvSpPr>
            <p:cNvPr id="27" name="_14"/>
            <p:cNvSpPr txBox="1">
              <a:spLocks noChangeArrowheads="1"/>
            </p:cNvSpPr>
            <p:nvPr>
              <p:custDataLst>
                <p:tags r:id="rId12"/>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四</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custDataLst>
                <p:tags r:id="rId13"/>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诊断方法与</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病历书写</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custDataLst>
              <p:tags r:id="rId14"/>
            </p:custDataLst>
          </p:nvPr>
        </p:nvGrpSpPr>
        <p:grpSpPr>
          <a:xfrm>
            <a:off x="3968022" y="3472028"/>
            <a:ext cx="3498580" cy="540000"/>
            <a:chOff x="1397186" y="3857714"/>
            <a:chExt cx="4055189" cy="549605"/>
          </a:xfrm>
        </p:grpSpPr>
        <p:sp>
          <p:nvSpPr>
            <p:cNvPr id="31" name="_14"/>
            <p:cNvSpPr txBox="1">
              <a:spLocks noChangeArrowheads="1"/>
            </p:cNvSpPr>
            <p:nvPr>
              <p:custDataLst>
                <p:tags r:id="rId15"/>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五</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custDataLst>
                <p:tags r:id="rId16"/>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呼吸系统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custDataLst>
              <p:tags r:id="rId17"/>
            </p:custDataLst>
          </p:nvPr>
        </p:nvGrpSpPr>
        <p:grpSpPr>
          <a:xfrm>
            <a:off x="7990570" y="3463138"/>
            <a:ext cx="3698922" cy="540000"/>
            <a:chOff x="1397186" y="3857714"/>
            <a:chExt cx="4225649" cy="549605"/>
          </a:xfrm>
        </p:grpSpPr>
        <p:sp>
          <p:nvSpPr>
            <p:cNvPr id="35" name="_14"/>
            <p:cNvSpPr txBox="1">
              <a:spLocks noChangeArrowheads="1"/>
            </p:cNvSpPr>
            <p:nvPr>
              <p:custDataLst>
                <p:tags r:id="rId18"/>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六</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custDataLst>
                <p:tags r:id="rId19"/>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循环系统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custDataLst>
              <p:tags r:id="rId20"/>
            </p:custDataLst>
          </p:nvPr>
        </p:nvGrpSpPr>
        <p:grpSpPr>
          <a:xfrm>
            <a:off x="4008027" y="4401427"/>
            <a:ext cx="3498580" cy="540000"/>
            <a:chOff x="1397186" y="3857714"/>
            <a:chExt cx="4225649" cy="549605"/>
          </a:xfrm>
        </p:grpSpPr>
        <p:sp>
          <p:nvSpPr>
            <p:cNvPr id="41" name="_14"/>
            <p:cNvSpPr txBox="1">
              <a:spLocks noChangeArrowheads="1"/>
            </p:cNvSpPr>
            <p:nvPr>
              <p:custDataLst>
                <p:tags r:id="rId21"/>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七</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custDataLst>
                <p:tags r:id="rId22"/>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消化系统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custDataLst>
              <p:tags r:id="rId23"/>
            </p:custDataLst>
          </p:nvPr>
        </p:nvGrpSpPr>
        <p:grpSpPr>
          <a:xfrm>
            <a:off x="7990840" y="4372610"/>
            <a:ext cx="3698875" cy="539750"/>
            <a:chOff x="1397186" y="3857714"/>
            <a:chExt cx="4055189" cy="549605"/>
          </a:xfrm>
        </p:grpSpPr>
        <p:sp>
          <p:nvSpPr>
            <p:cNvPr id="5" name="_14"/>
            <p:cNvSpPr txBox="1">
              <a:spLocks noChangeArrowheads="1"/>
            </p:cNvSpPr>
            <p:nvPr>
              <p:custDataLst>
                <p:tags r:id="rId24"/>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八</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custDataLst>
                <p:tags r:id="rId25"/>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泌尿与生殖系统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内容占位符 2"/>
          <p:cNvSpPr>
            <a:spLocks noGrp="1"/>
          </p:cNvSpPr>
          <p:nvPr>
            <p:ph idx="1"/>
          </p:nvPr>
        </p:nvSpPr>
        <p:spPr/>
        <p:txBody>
          <a:bodyPr vert="horz" wrap="square" lIns="91440" tIns="45720" rIns="91440" bIns="45720" anchor="t" anchorCtr="0"/>
          <a:p>
            <a:r>
              <a:rPr lang="zh-CN" altLang="zh-CN" sz="2400" dirty="0">
                <a:ea typeface="宋体" panose="02010600030101010101" pitchFamily="2" charset="-122"/>
              </a:rPr>
              <a:t>（</a:t>
            </a:r>
            <a:r>
              <a:rPr lang="en-US" altLang="zh-CN" sz="2400" dirty="0">
                <a:ea typeface="宋体" panose="02010600030101010101" pitchFamily="2" charset="-122"/>
              </a:rPr>
              <a:t>5</a:t>
            </a:r>
            <a:r>
              <a:rPr lang="zh-CN" altLang="zh-CN" sz="2400" dirty="0">
                <a:ea typeface="宋体" panose="02010600030101010101" pitchFamily="2" charset="-122"/>
              </a:rPr>
              <a:t>） 单核细胞（</a:t>
            </a:r>
            <a:r>
              <a:rPr lang="en-US" altLang="zh-CN" sz="2400" dirty="0">
                <a:ea typeface="宋体" panose="02010600030101010101" pitchFamily="2" charset="-122"/>
              </a:rPr>
              <a:t>monocyte</a:t>
            </a:r>
            <a:r>
              <a:rPr lang="zh-CN" altLang="zh-CN" sz="2400" dirty="0">
                <a:ea typeface="宋体" panose="02010600030101010101" pitchFamily="2" charset="-122"/>
              </a:rPr>
              <a:t>，</a:t>
            </a:r>
            <a:r>
              <a:rPr lang="en-US" altLang="zh-CN" sz="2400" dirty="0">
                <a:ea typeface="宋体" panose="02010600030101010101" pitchFamily="2" charset="-122"/>
              </a:rPr>
              <a:t>M</a:t>
            </a:r>
            <a:r>
              <a:rPr lang="zh-CN" altLang="zh-CN" sz="2400" dirty="0">
                <a:ea typeface="宋体" panose="02010600030101010101" pitchFamily="2" charset="-122"/>
              </a:rPr>
              <a:t>）胞体大，呈圆形或不规则形。胞质较多，染淡蓝或灰蓝色，内含较多的细小、灰尘样的紫红色颗粒。细胞核大，核形不规则，呈肾形、马蹄形等，常折叠扭曲，淡紫红色，染色质细致、疏松如网状。</a:t>
            </a:r>
            <a:endParaRPr lang="zh-CN" altLang="zh-CN" sz="2400" dirty="0">
              <a:ea typeface="宋体" panose="02010600030101010101" pitchFamily="2" charset="-122"/>
            </a:endParaRPr>
          </a:p>
          <a:p>
            <a:r>
              <a:rPr lang="zh-CN" altLang="zh-CN" sz="2400" dirty="0">
                <a:ea typeface="宋体" panose="02010600030101010101" pitchFamily="2" charset="-122"/>
              </a:rPr>
              <a:t>【临床意义】单核细胞增多见于：婴幼儿及儿童单核细胞可增多，属生理性增多。病理性增多见于：①某些感染：如感染性心内膜炎、疟疾、黑热病、急性感染的恢复期、活动性肺结核等。②某些血液病：如单核细胞白血病、粒细胞缺乏症恢复期、多发性骨髓瘤、恶性组织细胞病、淋巴瘤、骨髓增生异常综合征等也可见单核细胞增多。单核细胞减少无临床意义。</a:t>
            </a:r>
            <a:endParaRPr lang="zh-CN" altLang="zh-CN" sz="24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图片 1"/>
          <p:cNvPicPr>
            <a:picLocks noChangeAspect="1"/>
          </p:cNvPicPr>
          <p:nvPr/>
        </p:nvPicPr>
        <p:blipFill>
          <a:blip r:embed="rId1"/>
          <a:stretch>
            <a:fillRect/>
          </a:stretch>
        </p:blipFill>
        <p:spPr>
          <a:xfrm>
            <a:off x="2063750" y="1989138"/>
            <a:ext cx="7983538" cy="1439862"/>
          </a:xfrm>
          <a:prstGeom prst="rect">
            <a:avLst/>
          </a:prstGeom>
          <a:noFill/>
          <a:ln w="9525">
            <a:noFill/>
          </a:ln>
        </p:spPr>
      </p:pic>
      <p:sp>
        <p:nvSpPr>
          <p:cNvPr id="20483" name="文本框 3"/>
          <p:cNvSpPr txBox="1"/>
          <p:nvPr/>
        </p:nvSpPr>
        <p:spPr>
          <a:xfrm>
            <a:off x="2500313" y="3860800"/>
            <a:ext cx="7488237" cy="368300"/>
          </a:xfrm>
          <a:prstGeom prst="rect">
            <a:avLst/>
          </a:prstGeom>
          <a:noFill/>
          <a:ln w="9525">
            <a:noFill/>
          </a:ln>
        </p:spPr>
        <p:txBody>
          <a:bodyPr>
            <a:spAutoFit/>
          </a:bodyPr>
          <a:p>
            <a:r>
              <a:rPr lang="zh-CN" altLang="en-US" dirty="0">
                <a:latin typeface="Arial" panose="020B0604020202020204" pitchFamily="34" charset="0"/>
                <a:ea typeface="宋体" panose="02010600030101010101" pitchFamily="2" charset="-122"/>
              </a:rPr>
              <a:t>中性粒细胞、嗜酸性粒细胞、嗜碱性粒细胞、淋巴细胞、单核细胞</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内容占位符 2"/>
          <p:cNvSpPr>
            <a:spLocks noGrp="1"/>
          </p:cNvSpPr>
          <p:nvPr>
            <p:ph idx="1"/>
          </p:nvPr>
        </p:nvSpPr>
        <p:spPr/>
        <p:txBody>
          <a:bodyPr vert="horz" wrap="square" lIns="91440" tIns="45720" rIns="91440" bIns="45720" anchor="t" anchorCtr="0"/>
          <a:p>
            <a:r>
              <a:rPr lang="zh-CN" altLang="zh-CN" dirty="0">
                <a:ea typeface="宋体" panose="02010600030101010101" pitchFamily="2" charset="-122"/>
              </a:rPr>
              <a:t>三、网织红细胞（</a:t>
            </a:r>
            <a:r>
              <a:rPr lang="en-US" altLang="zh-CN" dirty="0">
                <a:ea typeface="宋体" panose="02010600030101010101" pitchFamily="2" charset="-122"/>
              </a:rPr>
              <a:t>reticulocyte</a:t>
            </a:r>
            <a:r>
              <a:rPr lang="zh-CN" altLang="zh-CN" dirty="0">
                <a:ea typeface="宋体" panose="02010600030101010101" pitchFamily="2" charset="-122"/>
              </a:rPr>
              <a:t>，</a:t>
            </a:r>
            <a:r>
              <a:rPr lang="en-US" altLang="zh-CN" dirty="0">
                <a:ea typeface="宋体" panose="02010600030101010101" pitchFamily="2" charset="-122"/>
              </a:rPr>
              <a:t> RET</a:t>
            </a:r>
            <a:r>
              <a:rPr lang="zh-CN" altLang="zh-CN" dirty="0">
                <a:ea typeface="宋体" panose="02010600030101010101" pitchFamily="2" charset="-122"/>
              </a:rPr>
              <a:t>）的检测</a:t>
            </a:r>
            <a:endParaRPr lang="zh-CN" altLang="zh-CN" dirty="0">
              <a:ea typeface="宋体" panose="02010600030101010101" pitchFamily="2" charset="-122"/>
            </a:endParaRPr>
          </a:p>
          <a:p>
            <a:r>
              <a:rPr lang="zh-CN" altLang="zh-CN" sz="2400" dirty="0">
                <a:ea typeface="宋体" panose="02010600030101010101" pitchFamily="2" charset="-122"/>
              </a:rPr>
              <a:t>网织红细胞是晚幼红细胞脱核后的细胞。由于胞质内还残存核糖体等嗜碱性物质，煌焦油蓝或新亚甲蓝染色，呈现浅蓝或深蓝色的网织状细胞而得名</a:t>
            </a:r>
            <a:r>
              <a:rPr lang="zh-CN" altLang="en-US" sz="2400" dirty="0">
                <a:ea typeface="宋体" panose="02010600030101010101" pitchFamily="2" charset="-122"/>
              </a:rPr>
              <a:t>。</a:t>
            </a:r>
            <a:endParaRPr lang="zh-CN" altLang="zh-CN" sz="2400" dirty="0">
              <a:ea typeface="宋体" panose="02010600030101010101" pitchFamily="2" charset="-122"/>
            </a:endParaRPr>
          </a:p>
          <a:p>
            <a:r>
              <a:rPr lang="zh-CN" altLang="zh-CN" sz="2400" dirty="0">
                <a:ea typeface="宋体" panose="02010600030101010101" pitchFamily="2" charset="-122"/>
              </a:rPr>
              <a:t>【正常参考值】  百分数</a:t>
            </a:r>
            <a:r>
              <a:rPr lang="en-US" altLang="zh-CN" sz="2400" dirty="0">
                <a:ea typeface="宋体" panose="02010600030101010101" pitchFamily="2" charset="-122"/>
              </a:rPr>
              <a:t>0.005</a:t>
            </a:r>
            <a:r>
              <a:rPr lang="zh-CN" altLang="zh-CN" sz="2400" dirty="0">
                <a:ea typeface="宋体" panose="02010600030101010101" pitchFamily="2" charset="-122"/>
              </a:rPr>
              <a:t>～</a:t>
            </a:r>
            <a:r>
              <a:rPr lang="en-US" altLang="zh-CN" sz="2400" dirty="0">
                <a:ea typeface="宋体" panose="02010600030101010101" pitchFamily="2" charset="-122"/>
              </a:rPr>
              <a:t>0.015</a:t>
            </a:r>
            <a:r>
              <a:rPr lang="zh-CN" altLang="zh-CN" sz="2400" dirty="0">
                <a:ea typeface="宋体" panose="02010600030101010101" pitchFamily="2" charset="-122"/>
              </a:rPr>
              <a:t>；绝对数（</a:t>
            </a:r>
            <a:r>
              <a:rPr lang="en-US" altLang="zh-CN" sz="2400" dirty="0">
                <a:ea typeface="宋体" panose="02010600030101010101" pitchFamily="2" charset="-122"/>
              </a:rPr>
              <a:t>24</a:t>
            </a:r>
            <a:r>
              <a:rPr lang="zh-CN" altLang="zh-CN" sz="2400" dirty="0">
                <a:ea typeface="宋体" panose="02010600030101010101" pitchFamily="2" charset="-122"/>
              </a:rPr>
              <a:t>～</a:t>
            </a:r>
            <a:r>
              <a:rPr lang="en-US" altLang="zh-CN" sz="2400" dirty="0">
                <a:ea typeface="宋体" panose="02010600030101010101" pitchFamily="2" charset="-122"/>
              </a:rPr>
              <a:t>84</a:t>
            </a:r>
            <a:r>
              <a:rPr lang="zh-CN" altLang="zh-CN" sz="2400" dirty="0">
                <a:ea typeface="宋体" panose="02010600030101010101" pitchFamily="2" charset="-122"/>
              </a:rPr>
              <a:t>）×</a:t>
            </a:r>
            <a:r>
              <a:rPr lang="en-US" altLang="zh-CN" sz="2400" dirty="0">
                <a:ea typeface="宋体" panose="02010600030101010101" pitchFamily="2" charset="-122"/>
              </a:rPr>
              <a:t>10</a:t>
            </a:r>
            <a:r>
              <a:rPr lang="en-US" altLang="zh-CN" sz="2400" baseline="30000" dirty="0">
                <a:ea typeface="宋体" panose="02010600030101010101" pitchFamily="2" charset="-122"/>
              </a:rPr>
              <a:t>9</a:t>
            </a:r>
            <a:r>
              <a:rPr lang="zh-CN" altLang="zh-CN" sz="2400" dirty="0">
                <a:ea typeface="宋体" panose="02010600030101010101" pitchFamily="2" charset="-122"/>
              </a:rPr>
              <a:t>／</a:t>
            </a:r>
            <a:r>
              <a:rPr lang="en-US" altLang="zh-CN" sz="2400" dirty="0">
                <a:ea typeface="宋体" panose="02010600030101010101" pitchFamily="2" charset="-122"/>
              </a:rPr>
              <a:t>L</a:t>
            </a:r>
            <a:r>
              <a:rPr lang="zh-CN" altLang="zh-CN" sz="2400" dirty="0">
                <a:ea typeface="宋体" panose="02010600030101010101" pitchFamily="2" charset="-122"/>
              </a:rPr>
              <a:t>。</a:t>
            </a:r>
            <a:endParaRPr lang="zh-CN" altLang="zh-CN" sz="2400" dirty="0">
              <a:ea typeface="宋体" panose="02010600030101010101" pitchFamily="2" charset="-122"/>
            </a:endParaRPr>
          </a:p>
          <a:p>
            <a:r>
              <a:rPr lang="zh-CN" altLang="zh-CN" sz="2400" dirty="0">
                <a:ea typeface="宋体" panose="02010600030101010101" pitchFamily="2" charset="-122"/>
              </a:rPr>
              <a:t>【临床意义】网织红细胞增多，表示骨髓红细胞系增生旺盛，见于：溶血性贫血、急性失血；缺铁性贫血、巨幼细胞贫血及某些贫血病人治疗后；网织红细胞减少，表示骨髓造血功能减低，常见于再生障碍性贫血，在骨髓病性贫血（如急性白血病等）时，骨髓中异常细胞大量浸润，红细胞增生受到抑制。</a:t>
            </a:r>
            <a:endParaRPr lang="zh-CN" altLang="zh-CN" sz="24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内容占位符 3"/>
          <p:cNvPicPr>
            <a:picLocks noGrp="1" noChangeAspect="1"/>
          </p:cNvPicPr>
          <p:nvPr>
            <p:ph idx="1"/>
          </p:nvPr>
        </p:nvPicPr>
        <p:blipFill>
          <a:blip r:embed="rId1"/>
          <a:srcRect/>
          <a:stretch>
            <a:fillRect/>
          </a:stretch>
        </p:blipFill>
        <p:spPr>
          <a:xfrm>
            <a:off x="2135188" y="1854200"/>
            <a:ext cx="3627437" cy="2879725"/>
          </a:xfrm>
        </p:spPr>
      </p:pic>
      <p:pic>
        <p:nvPicPr>
          <p:cNvPr id="22531" name="图片 4"/>
          <p:cNvPicPr>
            <a:picLocks noChangeAspect="1"/>
          </p:cNvPicPr>
          <p:nvPr/>
        </p:nvPicPr>
        <p:blipFill>
          <a:blip r:embed="rId2"/>
          <a:stretch>
            <a:fillRect/>
          </a:stretch>
        </p:blipFill>
        <p:spPr>
          <a:xfrm>
            <a:off x="6240463" y="1851025"/>
            <a:ext cx="3832225" cy="2843213"/>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内容占位符 2"/>
          <p:cNvSpPr>
            <a:spLocks noGrp="1"/>
          </p:cNvSpPr>
          <p:nvPr>
            <p:ph idx="1"/>
          </p:nvPr>
        </p:nvSpPr>
        <p:spPr/>
        <p:txBody>
          <a:bodyPr vert="horz" wrap="square" lIns="91440" tIns="45720" rIns="91440" bIns="45720" anchor="t" anchorCtr="0"/>
          <a:p>
            <a:r>
              <a:rPr lang="zh-CN" altLang="zh-CN" sz="1600" dirty="0">
                <a:ea typeface="宋体" panose="02010600030101010101" pitchFamily="2" charset="-122"/>
              </a:rPr>
              <a:t>四、血小板计数（</a:t>
            </a:r>
            <a:r>
              <a:rPr lang="en-US" altLang="zh-CN" sz="1600" dirty="0">
                <a:ea typeface="宋体" panose="02010600030101010101" pitchFamily="2" charset="-122"/>
              </a:rPr>
              <a:t>platelet count</a:t>
            </a:r>
            <a:r>
              <a:rPr lang="zh-CN" altLang="zh-CN" sz="1600" dirty="0">
                <a:ea typeface="宋体" panose="02010600030101010101" pitchFamily="2" charset="-122"/>
              </a:rPr>
              <a:t>，</a:t>
            </a:r>
            <a:r>
              <a:rPr lang="en-US" altLang="zh-CN" sz="1600" dirty="0">
                <a:ea typeface="宋体" panose="02010600030101010101" pitchFamily="2" charset="-122"/>
              </a:rPr>
              <a:t>PLT</a:t>
            </a:r>
            <a:r>
              <a:rPr lang="zh-CN" altLang="zh-CN" sz="1600" dirty="0">
                <a:ea typeface="宋体" panose="02010600030101010101" pitchFamily="2" charset="-122"/>
              </a:rPr>
              <a:t>）的检测（图</a:t>
            </a:r>
            <a:r>
              <a:rPr lang="en-US" altLang="zh-CN" sz="1600" dirty="0">
                <a:ea typeface="宋体" panose="02010600030101010101" pitchFamily="2" charset="-122"/>
              </a:rPr>
              <a:t>3-5</a:t>
            </a:r>
            <a:r>
              <a:rPr lang="zh-CN" altLang="zh-CN" sz="1600" dirty="0">
                <a:ea typeface="宋体" panose="02010600030101010101" pitchFamily="2" charset="-122"/>
              </a:rPr>
              <a:t>）</a:t>
            </a:r>
            <a:endParaRPr lang="zh-CN" altLang="zh-CN" sz="1600" dirty="0">
              <a:ea typeface="宋体" panose="02010600030101010101" pitchFamily="2" charset="-122"/>
            </a:endParaRPr>
          </a:p>
          <a:p>
            <a:r>
              <a:rPr lang="zh-CN" altLang="zh-CN" sz="1600" dirty="0">
                <a:ea typeface="宋体" panose="02010600030101010101" pitchFamily="2" charset="-122"/>
              </a:rPr>
              <a:t>【正常参考值】 </a:t>
            </a:r>
            <a:r>
              <a:rPr lang="en-US" altLang="zh-CN" sz="1600" dirty="0">
                <a:ea typeface="宋体" panose="02010600030101010101" pitchFamily="2" charset="-122"/>
              </a:rPr>
              <a:t> 100</a:t>
            </a:r>
            <a:r>
              <a:rPr lang="zh-CN" altLang="zh-CN" sz="1600" dirty="0">
                <a:ea typeface="宋体" panose="02010600030101010101" pitchFamily="2" charset="-122"/>
              </a:rPr>
              <a:t>～</a:t>
            </a:r>
            <a:r>
              <a:rPr lang="en-US" altLang="zh-CN" sz="1600" dirty="0">
                <a:ea typeface="宋体" panose="02010600030101010101" pitchFamily="2" charset="-122"/>
              </a:rPr>
              <a:t>300</a:t>
            </a:r>
            <a:r>
              <a:rPr lang="zh-CN" altLang="zh-CN" sz="1600" dirty="0">
                <a:ea typeface="宋体" panose="02010600030101010101" pitchFamily="2" charset="-122"/>
              </a:rPr>
              <a:t>×</a:t>
            </a:r>
            <a:r>
              <a:rPr lang="en-US" altLang="zh-CN" sz="1600" dirty="0">
                <a:ea typeface="宋体" panose="02010600030101010101" pitchFamily="2" charset="-122"/>
              </a:rPr>
              <a:t>10</a:t>
            </a:r>
            <a:r>
              <a:rPr lang="en-US" altLang="zh-CN" sz="1600" baseline="30000" dirty="0">
                <a:ea typeface="宋体" panose="02010600030101010101" pitchFamily="2" charset="-122"/>
              </a:rPr>
              <a:t>9</a:t>
            </a:r>
            <a:r>
              <a:rPr lang="zh-CN" altLang="zh-CN" sz="1600" dirty="0">
                <a:ea typeface="宋体" panose="02010600030101010101" pitchFamily="2" charset="-122"/>
              </a:rPr>
              <a:t>／</a:t>
            </a:r>
            <a:r>
              <a:rPr lang="en-US" altLang="zh-CN" sz="1600" dirty="0">
                <a:ea typeface="宋体" panose="02010600030101010101" pitchFamily="2" charset="-122"/>
              </a:rPr>
              <a:t>L</a:t>
            </a:r>
            <a:r>
              <a:rPr lang="zh-CN" altLang="zh-CN" sz="1600" dirty="0">
                <a:ea typeface="宋体" panose="02010600030101010101" pitchFamily="2" charset="-122"/>
              </a:rPr>
              <a:t>。</a:t>
            </a:r>
            <a:endParaRPr lang="zh-CN" altLang="zh-CN" sz="1600" dirty="0">
              <a:ea typeface="宋体" panose="02010600030101010101" pitchFamily="2" charset="-122"/>
            </a:endParaRPr>
          </a:p>
          <a:p>
            <a:r>
              <a:rPr lang="zh-CN" altLang="zh-CN" sz="1600" dirty="0">
                <a:ea typeface="宋体" panose="02010600030101010101" pitchFamily="2" charset="-122"/>
              </a:rPr>
              <a:t>【临床意义】</a:t>
            </a:r>
            <a:r>
              <a:rPr lang="en-US" altLang="zh-CN" sz="1600" dirty="0">
                <a:ea typeface="宋体" panose="02010600030101010101" pitchFamily="2" charset="-122"/>
              </a:rPr>
              <a:t>1.</a:t>
            </a:r>
            <a:r>
              <a:rPr lang="zh-CN" altLang="zh-CN" sz="1600" dirty="0">
                <a:ea typeface="宋体" panose="02010600030101010101" pitchFamily="2" charset="-122"/>
              </a:rPr>
              <a:t>血小板增多 血小板数＞</a:t>
            </a:r>
            <a:r>
              <a:rPr lang="en-US" altLang="zh-CN" sz="1600" dirty="0">
                <a:ea typeface="宋体" panose="02010600030101010101" pitchFamily="2" charset="-122"/>
              </a:rPr>
              <a:t>400</a:t>
            </a:r>
            <a:r>
              <a:rPr lang="zh-CN" altLang="zh-CN" sz="1600" dirty="0">
                <a:ea typeface="宋体" panose="02010600030101010101" pitchFamily="2" charset="-122"/>
              </a:rPr>
              <a:t>×</a:t>
            </a:r>
            <a:r>
              <a:rPr lang="en-US" altLang="zh-CN" sz="1600" dirty="0">
                <a:ea typeface="宋体" panose="02010600030101010101" pitchFamily="2" charset="-122"/>
              </a:rPr>
              <a:t>10</a:t>
            </a:r>
            <a:r>
              <a:rPr lang="en-US" altLang="zh-CN" sz="1600" baseline="30000" dirty="0">
                <a:ea typeface="宋体" panose="02010600030101010101" pitchFamily="2" charset="-122"/>
              </a:rPr>
              <a:t>9</a:t>
            </a:r>
            <a:r>
              <a:rPr lang="zh-CN" altLang="zh-CN" sz="1600" dirty="0">
                <a:ea typeface="宋体" panose="02010600030101010101" pitchFamily="2" charset="-122"/>
              </a:rPr>
              <a:t>／</a:t>
            </a:r>
            <a:r>
              <a:rPr lang="en-US" altLang="zh-CN" sz="1600" dirty="0">
                <a:ea typeface="宋体" panose="02010600030101010101" pitchFamily="2" charset="-122"/>
              </a:rPr>
              <a:t>L</a:t>
            </a:r>
            <a:r>
              <a:rPr lang="zh-CN" altLang="zh-CN" sz="1600" dirty="0">
                <a:ea typeface="宋体" panose="02010600030101010101" pitchFamily="2" charset="-122"/>
              </a:rPr>
              <a:t>为血小板增多。见于：</a:t>
            </a:r>
            <a:endParaRPr lang="zh-CN" altLang="zh-CN" sz="1600" dirty="0">
              <a:ea typeface="宋体" panose="02010600030101010101" pitchFamily="2" charset="-122"/>
            </a:endParaRPr>
          </a:p>
          <a:p>
            <a:r>
              <a:rPr lang="zh-CN" altLang="zh-CN" sz="1600" dirty="0">
                <a:ea typeface="宋体" panose="02010600030101010101" pitchFamily="2" charset="-122"/>
              </a:rPr>
              <a:t>（</a:t>
            </a:r>
            <a:r>
              <a:rPr lang="en-US" altLang="zh-CN" sz="1600" dirty="0">
                <a:ea typeface="宋体" panose="02010600030101010101" pitchFamily="2" charset="-122"/>
              </a:rPr>
              <a:t>1</a:t>
            </a:r>
            <a:r>
              <a:rPr lang="zh-CN" altLang="zh-CN" sz="1600" dirty="0">
                <a:ea typeface="宋体" panose="02010600030101010101" pitchFamily="2" charset="-122"/>
              </a:rPr>
              <a:t>）原发性增多：见于骨髓增殖性疾病，如真性红细胞增多症和原发性血小板增多症、骨髓纤维化早期及慢性粒细胞白血病等。</a:t>
            </a:r>
            <a:endParaRPr lang="zh-CN" altLang="zh-CN" sz="1600" dirty="0">
              <a:ea typeface="宋体" panose="02010600030101010101" pitchFamily="2" charset="-122"/>
            </a:endParaRPr>
          </a:p>
          <a:p>
            <a:r>
              <a:rPr lang="zh-CN" altLang="zh-CN" sz="1600" dirty="0">
                <a:ea typeface="宋体" panose="02010600030101010101" pitchFamily="2" charset="-122"/>
              </a:rPr>
              <a:t>（</a:t>
            </a:r>
            <a:r>
              <a:rPr lang="en-US" altLang="zh-CN" sz="1600" dirty="0">
                <a:ea typeface="宋体" panose="02010600030101010101" pitchFamily="2" charset="-122"/>
              </a:rPr>
              <a:t>2</a:t>
            </a:r>
            <a:r>
              <a:rPr lang="zh-CN" altLang="zh-CN" sz="1600" dirty="0">
                <a:ea typeface="宋体" panose="02010600030101010101" pitchFamily="2" charset="-122"/>
              </a:rPr>
              <a:t>）反应性增多：见于急性感染、急性溶血、某些癌症患者，这种增多是轻度的，多在</a:t>
            </a:r>
            <a:r>
              <a:rPr lang="en-US" altLang="zh-CN" sz="1600" dirty="0">
                <a:ea typeface="宋体" panose="02010600030101010101" pitchFamily="2" charset="-122"/>
              </a:rPr>
              <a:t>500</a:t>
            </a:r>
            <a:r>
              <a:rPr lang="zh-CN" altLang="zh-CN" sz="1600" dirty="0">
                <a:ea typeface="宋体" panose="02010600030101010101" pitchFamily="2" charset="-122"/>
              </a:rPr>
              <a:t>×</a:t>
            </a:r>
            <a:r>
              <a:rPr lang="en-US" altLang="zh-CN" sz="1600" dirty="0">
                <a:ea typeface="宋体" panose="02010600030101010101" pitchFamily="2" charset="-122"/>
              </a:rPr>
              <a:t>10</a:t>
            </a:r>
            <a:r>
              <a:rPr lang="en-US" altLang="zh-CN" sz="1600" baseline="30000" dirty="0">
                <a:ea typeface="宋体" panose="02010600030101010101" pitchFamily="2" charset="-122"/>
              </a:rPr>
              <a:t>9</a:t>
            </a:r>
            <a:r>
              <a:rPr lang="zh-CN" altLang="zh-CN" sz="1600" dirty="0">
                <a:ea typeface="宋体" panose="02010600030101010101" pitchFamily="2" charset="-122"/>
              </a:rPr>
              <a:t>／</a:t>
            </a:r>
            <a:r>
              <a:rPr lang="en-US" altLang="zh-CN" sz="1600" dirty="0">
                <a:ea typeface="宋体" panose="02010600030101010101" pitchFamily="2" charset="-122"/>
              </a:rPr>
              <a:t>L</a:t>
            </a:r>
            <a:r>
              <a:rPr lang="zh-CN" altLang="zh-CN" sz="1600" dirty="0">
                <a:ea typeface="宋体" panose="02010600030101010101" pitchFamily="2" charset="-122"/>
              </a:rPr>
              <a:t>以下，经治疗后情况改善，血小板很快下降至正常水平。脾切除术后血小板会有明显升高，常高于</a:t>
            </a:r>
            <a:r>
              <a:rPr lang="en-US" altLang="zh-CN" sz="1600" dirty="0">
                <a:ea typeface="宋体" panose="02010600030101010101" pitchFamily="2" charset="-122"/>
              </a:rPr>
              <a:t>600</a:t>
            </a:r>
            <a:r>
              <a:rPr lang="zh-CN" altLang="zh-CN" sz="1600" dirty="0">
                <a:ea typeface="宋体" panose="02010600030101010101" pitchFamily="2" charset="-122"/>
              </a:rPr>
              <a:t>×</a:t>
            </a:r>
            <a:r>
              <a:rPr lang="en-US" altLang="zh-CN" sz="1600" dirty="0">
                <a:ea typeface="宋体" panose="02010600030101010101" pitchFamily="2" charset="-122"/>
              </a:rPr>
              <a:t>10</a:t>
            </a:r>
            <a:r>
              <a:rPr lang="en-US" altLang="zh-CN" sz="1600" baseline="30000" dirty="0">
                <a:ea typeface="宋体" panose="02010600030101010101" pitchFamily="2" charset="-122"/>
              </a:rPr>
              <a:t>9</a:t>
            </a:r>
            <a:r>
              <a:rPr lang="en-US" altLang="zh-CN" sz="1600" dirty="0">
                <a:ea typeface="宋体" panose="02010600030101010101" pitchFamily="2" charset="-122"/>
              </a:rPr>
              <a:t>/L</a:t>
            </a:r>
            <a:r>
              <a:rPr lang="zh-CN" altLang="zh-CN" sz="1600" dirty="0">
                <a:ea typeface="宋体" panose="02010600030101010101" pitchFamily="2" charset="-122"/>
              </a:rPr>
              <a:t>，随后下降到正常范围。</a:t>
            </a:r>
            <a:endParaRPr lang="zh-CN" altLang="zh-CN" sz="1600" dirty="0">
              <a:ea typeface="宋体" panose="02010600030101010101" pitchFamily="2" charset="-122"/>
            </a:endParaRPr>
          </a:p>
          <a:p>
            <a:r>
              <a:rPr lang="en-US" altLang="zh-CN" sz="1600" dirty="0">
                <a:ea typeface="宋体" panose="02010600030101010101" pitchFamily="2" charset="-122"/>
              </a:rPr>
              <a:t>2</a:t>
            </a:r>
            <a:r>
              <a:rPr lang="zh-CN" altLang="zh-CN" sz="1600" dirty="0">
                <a:ea typeface="宋体" panose="02010600030101010101" pitchFamily="2" charset="-122"/>
              </a:rPr>
              <a:t>．血小板减少 血小板低于</a:t>
            </a:r>
            <a:r>
              <a:rPr lang="en-US" altLang="zh-CN" sz="1600" dirty="0">
                <a:ea typeface="宋体" panose="02010600030101010101" pitchFamily="2" charset="-122"/>
              </a:rPr>
              <a:t>100</a:t>
            </a:r>
            <a:r>
              <a:rPr lang="zh-CN" altLang="zh-CN" sz="1600" dirty="0">
                <a:ea typeface="宋体" panose="02010600030101010101" pitchFamily="2" charset="-122"/>
              </a:rPr>
              <a:t>×</a:t>
            </a:r>
            <a:r>
              <a:rPr lang="en-US" altLang="zh-CN" sz="1600" dirty="0">
                <a:ea typeface="宋体" panose="02010600030101010101" pitchFamily="2" charset="-122"/>
              </a:rPr>
              <a:t>10</a:t>
            </a:r>
            <a:r>
              <a:rPr lang="en-US" altLang="zh-CN" sz="1600" baseline="30000" dirty="0">
                <a:ea typeface="宋体" panose="02010600030101010101" pitchFamily="2" charset="-122"/>
              </a:rPr>
              <a:t>9</a:t>
            </a:r>
            <a:r>
              <a:rPr lang="en-US" altLang="zh-CN" sz="1600" dirty="0">
                <a:ea typeface="宋体" panose="02010600030101010101" pitchFamily="2" charset="-122"/>
              </a:rPr>
              <a:t>/L</a:t>
            </a:r>
            <a:r>
              <a:rPr lang="zh-CN" altLang="zh-CN" sz="1600" dirty="0">
                <a:ea typeface="宋体" panose="02010600030101010101" pitchFamily="2" charset="-122"/>
              </a:rPr>
              <a:t>称为血小板减少。见于：</a:t>
            </a:r>
            <a:endParaRPr lang="zh-CN" altLang="zh-CN" sz="1600" dirty="0">
              <a:ea typeface="宋体" panose="02010600030101010101" pitchFamily="2" charset="-122"/>
            </a:endParaRPr>
          </a:p>
          <a:p>
            <a:r>
              <a:rPr lang="zh-CN" altLang="zh-CN" sz="1600" dirty="0">
                <a:ea typeface="宋体" panose="02010600030101010101" pitchFamily="2" charset="-122"/>
              </a:rPr>
              <a:t>（</a:t>
            </a:r>
            <a:r>
              <a:rPr lang="en-US" altLang="zh-CN" sz="1600" dirty="0">
                <a:ea typeface="宋体" panose="02010600030101010101" pitchFamily="2" charset="-122"/>
              </a:rPr>
              <a:t>1</a:t>
            </a:r>
            <a:r>
              <a:rPr lang="zh-CN" altLang="zh-CN" sz="1600" dirty="0">
                <a:ea typeface="宋体" panose="02010600030101010101" pitchFamily="2" charset="-122"/>
              </a:rPr>
              <a:t>）血小板的生成障碍：见于再生障碍性贫血、放射性损伤、急性白血病、巨幼细胞贫血、骨髓纤维化晚期等。</a:t>
            </a:r>
            <a:endParaRPr lang="zh-CN" altLang="zh-CN" sz="1600" dirty="0">
              <a:ea typeface="宋体" panose="02010600030101010101" pitchFamily="2" charset="-122"/>
            </a:endParaRPr>
          </a:p>
          <a:p>
            <a:r>
              <a:rPr lang="zh-CN" altLang="zh-CN" sz="1600" dirty="0">
                <a:ea typeface="宋体" panose="02010600030101010101" pitchFamily="2" charset="-122"/>
              </a:rPr>
              <a:t>（</a:t>
            </a:r>
            <a:r>
              <a:rPr lang="en-US" altLang="zh-CN" sz="1600" dirty="0">
                <a:ea typeface="宋体" panose="02010600030101010101" pitchFamily="2" charset="-122"/>
              </a:rPr>
              <a:t>2</a:t>
            </a:r>
            <a:r>
              <a:rPr lang="zh-CN" altLang="zh-CN" sz="1600" dirty="0">
                <a:ea typeface="宋体" panose="02010600030101010101" pitchFamily="2" charset="-122"/>
              </a:rPr>
              <a:t>）血小板破坏或消耗增多：见于原发性血小板减少性紫癜、系统性红斑狼疮、恶性淋巴瘤、上呼吸道感染、风疹、新生儿血小板减少症、输血后血小板减少症、弥漫性血管内凝血。</a:t>
            </a:r>
            <a:endParaRPr lang="zh-CN" altLang="zh-CN" sz="1600" dirty="0">
              <a:ea typeface="宋体" panose="02010600030101010101" pitchFamily="2" charset="-122"/>
            </a:endParaRPr>
          </a:p>
          <a:p>
            <a:r>
              <a:rPr lang="zh-CN" altLang="zh-CN" sz="1600" dirty="0">
                <a:ea typeface="宋体" panose="02010600030101010101" pitchFamily="2" charset="-122"/>
              </a:rPr>
              <a:t>（</a:t>
            </a:r>
            <a:r>
              <a:rPr lang="en-US" altLang="zh-CN" sz="1600" dirty="0">
                <a:ea typeface="宋体" panose="02010600030101010101" pitchFamily="2" charset="-122"/>
              </a:rPr>
              <a:t>3</a:t>
            </a:r>
            <a:r>
              <a:rPr lang="zh-CN" altLang="zh-CN" sz="1600" dirty="0">
                <a:ea typeface="宋体" panose="02010600030101010101" pitchFamily="2" charset="-122"/>
              </a:rPr>
              <a:t>）血小板分布异常：如脾肿大（肝硬化、</a:t>
            </a:r>
            <a:r>
              <a:rPr lang="en-US" altLang="zh-CN" sz="1600" dirty="0">
                <a:ea typeface="宋体" panose="02010600030101010101" pitchFamily="2" charset="-122"/>
              </a:rPr>
              <a:t>Banti</a:t>
            </a:r>
            <a:r>
              <a:rPr lang="zh-CN" altLang="zh-CN" sz="1600" dirty="0">
                <a:ea typeface="宋体" panose="02010600030101010101" pitchFamily="2" charset="-122"/>
              </a:rPr>
              <a:t>综合征）、血液被稀释（输入大量库存血或大量血浆）等。</a:t>
            </a:r>
            <a:endParaRPr lang="zh-CN" altLang="zh-CN" sz="16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内容占位符 3"/>
          <p:cNvPicPr>
            <a:picLocks noGrp="1" noChangeAspect="1"/>
          </p:cNvPicPr>
          <p:nvPr>
            <p:ph idx="1"/>
          </p:nvPr>
        </p:nvPicPr>
        <p:blipFill>
          <a:blip r:embed="rId1"/>
          <a:srcRect/>
          <a:stretch>
            <a:fillRect/>
          </a:stretch>
        </p:blipFill>
        <p:spPr>
          <a:xfrm>
            <a:off x="2208213" y="1287463"/>
            <a:ext cx="3311525" cy="2260600"/>
          </a:xfrm>
        </p:spPr>
      </p:pic>
      <p:pic>
        <p:nvPicPr>
          <p:cNvPr id="24579" name="图片 4"/>
          <p:cNvPicPr>
            <a:picLocks noChangeAspect="1"/>
          </p:cNvPicPr>
          <p:nvPr/>
        </p:nvPicPr>
        <p:blipFill>
          <a:blip r:embed="rId2"/>
          <a:stretch>
            <a:fillRect/>
          </a:stretch>
        </p:blipFill>
        <p:spPr>
          <a:xfrm>
            <a:off x="6240463" y="1255713"/>
            <a:ext cx="3455987" cy="2228850"/>
          </a:xfrm>
          <a:prstGeom prst="rect">
            <a:avLst/>
          </a:prstGeom>
          <a:noFill/>
          <a:ln w="9525">
            <a:noFill/>
          </a:ln>
        </p:spPr>
      </p:pic>
      <p:pic>
        <p:nvPicPr>
          <p:cNvPr id="24580" name="图片 5"/>
          <p:cNvPicPr>
            <a:picLocks noChangeAspect="1"/>
          </p:cNvPicPr>
          <p:nvPr/>
        </p:nvPicPr>
        <p:blipFill>
          <a:blip r:embed="rId3"/>
          <a:stretch>
            <a:fillRect/>
          </a:stretch>
        </p:blipFill>
        <p:spPr>
          <a:xfrm>
            <a:off x="3000375" y="3687763"/>
            <a:ext cx="2057400" cy="2736850"/>
          </a:xfrm>
          <a:prstGeom prst="rect">
            <a:avLst/>
          </a:prstGeom>
          <a:noFill/>
          <a:ln w="9525">
            <a:noFill/>
          </a:ln>
        </p:spPr>
      </p:pic>
      <p:pic>
        <p:nvPicPr>
          <p:cNvPr id="24581" name="图片 6"/>
          <p:cNvPicPr>
            <a:picLocks noChangeAspect="1"/>
          </p:cNvPicPr>
          <p:nvPr/>
        </p:nvPicPr>
        <p:blipFill>
          <a:blip r:embed="rId4"/>
          <a:stretch>
            <a:fillRect/>
          </a:stretch>
        </p:blipFill>
        <p:spPr>
          <a:xfrm>
            <a:off x="6024563" y="3687763"/>
            <a:ext cx="3567112" cy="2527300"/>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内容占位符 2"/>
          <p:cNvSpPr>
            <a:spLocks noGrp="1"/>
          </p:cNvSpPr>
          <p:nvPr>
            <p:ph idx="1"/>
          </p:nvPr>
        </p:nvSpPr>
        <p:spPr/>
        <p:txBody>
          <a:bodyPr vert="horz" wrap="square" lIns="91440" tIns="45720" rIns="91440" bIns="45720" anchor="t" anchorCtr="0">
            <a:normAutofit lnSpcReduction="10000"/>
          </a:bodyPr>
          <a:p>
            <a:r>
              <a:rPr lang="zh-CN" altLang="zh-CN" dirty="0">
                <a:ea typeface="宋体" panose="02010600030101010101" pitchFamily="2" charset="-122"/>
              </a:rPr>
              <a:t>五、红细胞沉降率（</a:t>
            </a:r>
            <a:r>
              <a:rPr lang="en-US" altLang="zh-CN" dirty="0">
                <a:ea typeface="宋体" panose="02010600030101010101" pitchFamily="2" charset="-122"/>
              </a:rPr>
              <a:t>erythrocyte sedimentation rate</a:t>
            </a:r>
            <a:r>
              <a:rPr lang="zh-CN" altLang="zh-CN" dirty="0">
                <a:ea typeface="宋体" panose="02010600030101010101" pitchFamily="2" charset="-122"/>
              </a:rPr>
              <a:t>，</a:t>
            </a:r>
            <a:r>
              <a:rPr lang="en-US" altLang="zh-CN" dirty="0">
                <a:ea typeface="宋体" panose="02010600030101010101" pitchFamily="2" charset="-122"/>
              </a:rPr>
              <a:t>ESR</a:t>
            </a:r>
            <a:r>
              <a:rPr lang="zh-CN" altLang="zh-CN" dirty="0">
                <a:ea typeface="宋体" panose="02010600030101010101" pitchFamily="2" charset="-122"/>
              </a:rPr>
              <a:t>或血沉率）测定</a:t>
            </a:r>
            <a:endParaRPr lang="zh-CN" altLang="zh-CN" dirty="0">
              <a:ea typeface="宋体" panose="02010600030101010101" pitchFamily="2" charset="-122"/>
            </a:endParaRPr>
          </a:p>
          <a:p>
            <a:r>
              <a:rPr lang="zh-CN" altLang="zh-CN" sz="1600" dirty="0">
                <a:ea typeface="宋体" panose="02010600030101010101" pitchFamily="2" charset="-122"/>
              </a:rPr>
              <a:t>红细胞沉降率是指红细胞在一定条件下沉降的速率，它受多种因素影响：血浆中各种蛋白的比例改变，如血浆中纤维蛋白原或球蛋白增加或清蛋白减少；红细胞数量和形状：红细胞减少时血沉加快，球形红细胞增多血沉减慢。</a:t>
            </a:r>
            <a:endParaRPr lang="zh-CN" altLang="zh-CN" sz="1600" dirty="0">
              <a:ea typeface="宋体" panose="02010600030101010101" pitchFamily="2" charset="-122"/>
            </a:endParaRPr>
          </a:p>
          <a:p>
            <a:r>
              <a:rPr lang="zh-CN" altLang="zh-CN" sz="1600" dirty="0">
                <a:ea typeface="宋体" panose="02010600030101010101" pitchFamily="2" charset="-122"/>
              </a:rPr>
              <a:t>【正常参考值】男性</a:t>
            </a:r>
            <a:r>
              <a:rPr lang="en-US" altLang="zh-CN" sz="1600" dirty="0">
                <a:ea typeface="宋体" panose="02010600030101010101" pitchFamily="2" charset="-122"/>
              </a:rPr>
              <a:t>0</a:t>
            </a:r>
            <a:r>
              <a:rPr lang="zh-CN" altLang="zh-CN" sz="1600" dirty="0">
                <a:ea typeface="宋体" panose="02010600030101010101" pitchFamily="2" charset="-122"/>
              </a:rPr>
              <a:t>～</a:t>
            </a:r>
            <a:r>
              <a:rPr lang="en-US" altLang="zh-CN" sz="1600" dirty="0">
                <a:ea typeface="宋体" panose="02010600030101010101" pitchFamily="2" charset="-122"/>
              </a:rPr>
              <a:t>15mm/1h</a:t>
            </a:r>
            <a:r>
              <a:rPr lang="zh-CN" altLang="zh-CN" sz="1600" dirty="0">
                <a:ea typeface="宋体" panose="02010600030101010101" pitchFamily="2" charset="-122"/>
              </a:rPr>
              <a:t>末；女性</a:t>
            </a:r>
            <a:r>
              <a:rPr lang="en-US" altLang="zh-CN" sz="1600" dirty="0">
                <a:ea typeface="宋体" panose="02010600030101010101" pitchFamily="2" charset="-122"/>
              </a:rPr>
              <a:t>0</a:t>
            </a:r>
            <a:r>
              <a:rPr lang="zh-CN" altLang="zh-CN" sz="1600" dirty="0">
                <a:ea typeface="宋体" panose="02010600030101010101" pitchFamily="2" charset="-122"/>
              </a:rPr>
              <a:t>～</a:t>
            </a:r>
            <a:r>
              <a:rPr lang="en-US" altLang="zh-CN" sz="1600" dirty="0">
                <a:ea typeface="宋体" panose="02010600030101010101" pitchFamily="2" charset="-122"/>
              </a:rPr>
              <a:t>20mm/1h</a:t>
            </a:r>
            <a:r>
              <a:rPr lang="zh-CN" altLang="zh-CN" sz="1600" dirty="0">
                <a:ea typeface="宋体" panose="02010600030101010101" pitchFamily="2" charset="-122"/>
              </a:rPr>
              <a:t>末。</a:t>
            </a:r>
            <a:endParaRPr lang="zh-CN" altLang="zh-CN" sz="1600" dirty="0">
              <a:ea typeface="宋体" panose="02010600030101010101" pitchFamily="2" charset="-122"/>
            </a:endParaRPr>
          </a:p>
          <a:p>
            <a:r>
              <a:rPr lang="zh-CN" altLang="zh-CN" sz="1600" dirty="0">
                <a:ea typeface="宋体" panose="02010600030101010101" pitchFamily="2" charset="-122"/>
              </a:rPr>
              <a:t>【临床意义】</a:t>
            </a:r>
            <a:r>
              <a:rPr lang="en-US" altLang="zh-CN" sz="1600" dirty="0">
                <a:ea typeface="宋体" panose="02010600030101010101" pitchFamily="2" charset="-122"/>
              </a:rPr>
              <a:t>1</a:t>
            </a:r>
            <a:r>
              <a:rPr lang="zh-CN" altLang="zh-CN" sz="1600" dirty="0">
                <a:ea typeface="宋体" panose="02010600030101010101" pitchFamily="2" charset="-122"/>
              </a:rPr>
              <a:t>．血沉增快见于：</a:t>
            </a:r>
            <a:endParaRPr lang="zh-CN" altLang="zh-CN" sz="1600" dirty="0">
              <a:ea typeface="宋体" panose="02010600030101010101" pitchFamily="2" charset="-122"/>
            </a:endParaRPr>
          </a:p>
          <a:p>
            <a:r>
              <a:rPr lang="zh-CN" altLang="zh-CN" sz="1600" dirty="0">
                <a:ea typeface="宋体" panose="02010600030101010101" pitchFamily="2" charset="-122"/>
              </a:rPr>
              <a:t>（</a:t>
            </a:r>
            <a:r>
              <a:rPr lang="en-US" altLang="zh-CN" sz="1600" dirty="0">
                <a:ea typeface="宋体" panose="02010600030101010101" pitchFamily="2" charset="-122"/>
              </a:rPr>
              <a:t>1</a:t>
            </a:r>
            <a:r>
              <a:rPr lang="zh-CN" altLang="zh-CN" sz="1600" dirty="0">
                <a:ea typeface="宋体" panose="02010600030101010101" pitchFamily="2" charset="-122"/>
              </a:rPr>
              <a:t>）生理性增快：</a:t>
            </a:r>
            <a:r>
              <a:rPr lang="en-US" altLang="zh-CN" sz="1600" dirty="0">
                <a:ea typeface="宋体" panose="02010600030101010101" pitchFamily="2" charset="-122"/>
              </a:rPr>
              <a:t>12</a:t>
            </a:r>
            <a:r>
              <a:rPr lang="zh-CN" altLang="zh-CN" sz="1600" dirty="0">
                <a:ea typeface="宋体" panose="02010600030101010101" pitchFamily="2" charset="-122"/>
              </a:rPr>
              <a:t>岁以下的儿童、</a:t>
            </a:r>
            <a:r>
              <a:rPr lang="en-US" altLang="zh-CN" sz="1600" dirty="0">
                <a:ea typeface="宋体" panose="02010600030101010101" pitchFamily="2" charset="-122"/>
              </a:rPr>
              <a:t>60</a:t>
            </a:r>
            <a:r>
              <a:rPr lang="zh-CN" altLang="zh-CN" sz="1600" dirty="0">
                <a:ea typeface="宋体" panose="02010600030101010101" pitchFamily="2" charset="-122"/>
              </a:rPr>
              <a:t>岁以上的高龄者、妇女月经期、妊娠</a:t>
            </a:r>
            <a:r>
              <a:rPr lang="en-US" altLang="zh-CN" sz="1600" dirty="0">
                <a:ea typeface="宋体" panose="02010600030101010101" pitchFamily="2" charset="-122"/>
              </a:rPr>
              <a:t>3</a:t>
            </a:r>
            <a:r>
              <a:rPr lang="zh-CN" altLang="zh-CN" sz="1600" dirty="0">
                <a:ea typeface="宋体" panose="02010600030101010101" pitchFamily="2" charset="-122"/>
              </a:rPr>
              <a:t>个月以上血沉可加快，其增快可能与生理性贫血或纤维蛋白原含量增加有关。</a:t>
            </a:r>
            <a:endParaRPr lang="zh-CN" altLang="zh-CN" sz="1600" dirty="0">
              <a:ea typeface="宋体" panose="02010600030101010101" pitchFamily="2" charset="-122"/>
            </a:endParaRPr>
          </a:p>
          <a:p>
            <a:r>
              <a:rPr lang="zh-CN" altLang="zh-CN" sz="1600" dirty="0">
                <a:ea typeface="宋体" panose="02010600030101010101" pitchFamily="2" charset="-122"/>
              </a:rPr>
              <a:t>（</a:t>
            </a:r>
            <a:r>
              <a:rPr lang="en-US" altLang="zh-CN" sz="1600" dirty="0">
                <a:ea typeface="宋体" panose="02010600030101010101" pitchFamily="2" charset="-122"/>
              </a:rPr>
              <a:t>2</a:t>
            </a:r>
            <a:r>
              <a:rPr lang="zh-CN" altLang="zh-CN" sz="1600" dirty="0">
                <a:ea typeface="宋体" panose="02010600030101010101" pitchFamily="2" charset="-122"/>
              </a:rPr>
              <a:t>）病理性增快：①各种炎症性疾病：急性细菌性炎症时，炎症发生后</a:t>
            </a:r>
            <a:r>
              <a:rPr lang="en-US" altLang="zh-CN" sz="1600" dirty="0">
                <a:ea typeface="宋体" panose="02010600030101010101" pitchFamily="2" charset="-122"/>
              </a:rPr>
              <a:t>2</a:t>
            </a:r>
            <a:r>
              <a:rPr lang="zh-CN" altLang="zh-CN" sz="1600" dirty="0">
                <a:ea typeface="宋体" panose="02010600030101010101" pitchFamily="2" charset="-122"/>
              </a:rPr>
              <a:t>～</a:t>
            </a:r>
            <a:r>
              <a:rPr lang="en-US" altLang="zh-CN" sz="1600" dirty="0">
                <a:ea typeface="宋体" panose="02010600030101010101" pitchFamily="2" charset="-122"/>
              </a:rPr>
              <a:t>3</a:t>
            </a:r>
            <a:r>
              <a:rPr lang="zh-CN" altLang="zh-CN" sz="1600" dirty="0">
                <a:ea typeface="宋体" panose="02010600030101010101" pitchFamily="2" charset="-122"/>
              </a:rPr>
              <a:t>天即可见血沉增快。风湿热、结核病时，因纤维蛋白原及免疫球蛋白增加。②组织损伤及坏死：如急性心肌梗死时血沉增快，而心绞痛时则无改变。③恶性肿瘤：增长迅速的恶性肿瘤血沉增快，可能与肿瘤细胞分泌糖蛋白、肿瘤组织坏死、继发感染或贫血等因素有关。④各种原因导致血浆球蛋白相对或绝对增高时，血沉均可增快，如慢性肾炎、肝硬化、多发性骨髓瘤、淋巴瘤、系统性红斑狼疮、亚急性感染性心内膜炎、黑热病等。⑤其他：部分贫血患者，血沉可轻度增快。动脉粥样硬化、糖尿病、肾病综合征、黏液水肿等患者，血中胆固醇高，血沉亦见增快。</a:t>
            </a:r>
            <a:endParaRPr lang="zh-CN" altLang="zh-CN" sz="1600" dirty="0">
              <a:ea typeface="宋体" panose="02010600030101010101" pitchFamily="2" charset="-122"/>
            </a:endParaRPr>
          </a:p>
          <a:p>
            <a:r>
              <a:rPr lang="en-US" altLang="zh-CN" sz="1600" dirty="0">
                <a:ea typeface="宋体" panose="02010600030101010101" pitchFamily="2" charset="-122"/>
              </a:rPr>
              <a:t>2</a:t>
            </a:r>
            <a:r>
              <a:rPr lang="zh-CN" altLang="zh-CN" sz="1600" dirty="0">
                <a:ea typeface="宋体" panose="02010600030101010101" pitchFamily="2" charset="-122"/>
              </a:rPr>
              <a:t>．血沉减慢一般临床意义较小，严重贫血、球形红细胞增多症和纤维蛋白原含量重度缺乏者，血沉可减慢。</a:t>
            </a:r>
            <a:endParaRPr lang="zh-CN" altLang="zh-CN" sz="16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内容占位符 3"/>
          <p:cNvPicPr>
            <a:picLocks noGrp="1" noChangeAspect="1"/>
          </p:cNvPicPr>
          <p:nvPr>
            <p:ph idx="1"/>
          </p:nvPr>
        </p:nvPicPr>
        <p:blipFill>
          <a:blip r:embed="rId1"/>
          <a:srcRect/>
          <a:stretch>
            <a:fillRect/>
          </a:stretch>
        </p:blipFill>
        <p:spPr>
          <a:xfrm>
            <a:off x="2424113" y="1412875"/>
            <a:ext cx="6335712" cy="4665663"/>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内容占位符 2"/>
          <p:cNvSpPr>
            <a:spLocks noGrp="1"/>
          </p:cNvSpPr>
          <p:nvPr>
            <p:ph idx="1"/>
          </p:nvPr>
        </p:nvSpPr>
        <p:spPr/>
        <p:txBody>
          <a:bodyPr vert="horz" wrap="square" lIns="91440" tIns="45720" rIns="91440" bIns="45720" anchor="t" anchorCtr="0"/>
          <a:p>
            <a:r>
              <a:rPr lang="zh-CN" altLang="zh-CN" sz="2000" dirty="0">
                <a:ea typeface="宋体" panose="02010600030101010101" pitchFamily="2" charset="-122"/>
              </a:rPr>
              <a:t>【案例评析】</a:t>
            </a:r>
            <a:r>
              <a:rPr lang="en-US" altLang="zh-CN" sz="2000" dirty="0">
                <a:ea typeface="宋体" panose="02010600030101010101" pitchFamily="2" charset="-122"/>
              </a:rPr>
              <a:t>  </a:t>
            </a:r>
            <a:endParaRPr lang="zh-CN" altLang="zh-CN" sz="2000" dirty="0">
              <a:ea typeface="宋体" panose="02010600030101010101" pitchFamily="2" charset="-122"/>
            </a:endParaRPr>
          </a:p>
          <a:p>
            <a:r>
              <a:rPr lang="zh-CN" altLang="zh-CN" sz="2000" dirty="0">
                <a:ea typeface="宋体" panose="02010600030101010101" pitchFamily="2" charset="-122"/>
              </a:rPr>
              <a:t>患者</a:t>
            </a:r>
            <a:r>
              <a:rPr lang="en-US" altLang="zh-CN" sz="2000" dirty="0">
                <a:ea typeface="宋体" panose="02010600030101010101" pitchFamily="2" charset="-122"/>
              </a:rPr>
              <a:t>,</a:t>
            </a:r>
            <a:r>
              <a:rPr lang="zh-CN" altLang="zh-CN" sz="2000" dirty="0">
                <a:ea typeface="宋体" panose="02010600030101010101" pitchFamily="2" charset="-122"/>
              </a:rPr>
              <a:t>女性</a:t>
            </a:r>
            <a:r>
              <a:rPr lang="en-US" altLang="zh-CN" sz="2000" dirty="0">
                <a:ea typeface="宋体" panose="02010600030101010101" pitchFamily="2" charset="-122"/>
              </a:rPr>
              <a:t>,57</a:t>
            </a:r>
            <a:r>
              <a:rPr lang="zh-CN" altLang="zh-CN" sz="2000" dirty="0">
                <a:ea typeface="宋体" panose="02010600030101010101" pitchFamily="2" charset="-122"/>
              </a:rPr>
              <a:t>岁</a:t>
            </a:r>
            <a:r>
              <a:rPr lang="en-US" altLang="zh-CN" sz="2000" dirty="0">
                <a:ea typeface="宋体" panose="02010600030101010101" pitchFamily="2" charset="-122"/>
              </a:rPr>
              <a:t>,</a:t>
            </a:r>
            <a:r>
              <a:rPr lang="zh-CN" altLang="zh-CN" sz="2000" dirty="0">
                <a:ea typeface="宋体" panose="02010600030101010101" pitchFamily="2" charset="-122"/>
              </a:rPr>
              <a:t>因“反复咽痛</a:t>
            </a:r>
            <a:r>
              <a:rPr lang="en-US" altLang="zh-CN" sz="2000" dirty="0">
                <a:ea typeface="宋体" panose="02010600030101010101" pitchFamily="2" charset="-122"/>
              </a:rPr>
              <a:t>4</a:t>
            </a:r>
            <a:r>
              <a:rPr lang="zh-CN" altLang="zh-CN" sz="2000" dirty="0">
                <a:ea typeface="宋体" panose="02010600030101010101" pitchFamily="2" charset="-122"/>
              </a:rPr>
              <a:t>周</a:t>
            </a:r>
            <a:r>
              <a:rPr lang="en-US" altLang="zh-CN" sz="2000" dirty="0">
                <a:ea typeface="宋体" panose="02010600030101010101" pitchFamily="2" charset="-122"/>
              </a:rPr>
              <a:t>,</a:t>
            </a:r>
            <a:r>
              <a:rPr lang="zh-CN" altLang="zh-CN" sz="2000" dirty="0">
                <a:ea typeface="宋体" panose="02010600030101010101" pitchFamily="2" charset="-122"/>
              </a:rPr>
              <a:t>伴反复发热</a:t>
            </a:r>
            <a:r>
              <a:rPr lang="en-US" altLang="zh-CN" sz="2000" dirty="0">
                <a:ea typeface="宋体" panose="02010600030101010101" pitchFamily="2" charset="-122"/>
              </a:rPr>
              <a:t>3</a:t>
            </a:r>
            <a:r>
              <a:rPr lang="zh-CN" altLang="zh-CN" sz="2000" dirty="0">
                <a:ea typeface="宋体" panose="02010600030101010101" pitchFamily="2" charset="-122"/>
              </a:rPr>
              <a:t>周”入院。患者于</a:t>
            </a:r>
            <a:r>
              <a:rPr lang="en-US" altLang="zh-CN" sz="2000" dirty="0">
                <a:ea typeface="宋体" panose="02010600030101010101" pitchFamily="2" charset="-122"/>
              </a:rPr>
              <a:t>1</a:t>
            </a:r>
            <a:r>
              <a:rPr lang="zh-CN" altLang="zh-CN" sz="2000" dirty="0">
                <a:ea typeface="宋体" panose="02010600030101010101" pitchFamily="2" charset="-122"/>
              </a:rPr>
              <a:t>个月前无明显诱因下出现咽痛</a:t>
            </a:r>
            <a:r>
              <a:rPr lang="en-US" altLang="zh-CN" sz="2000" dirty="0">
                <a:ea typeface="宋体" panose="02010600030101010101" pitchFamily="2" charset="-122"/>
              </a:rPr>
              <a:t>,</a:t>
            </a:r>
            <a:r>
              <a:rPr lang="zh-CN" altLang="zh-CN" sz="2000" dirty="0">
                <a:ea typeface="宋体" panose="02010600030101010101" pitchFamily="2" charset="-122"/>
              </a:rPr>
              <a:t>初诊为“急性扁桃体炎”以青霉素抗感染治疗后好转</a:t>
            </a:r>
            <a:r>
              <a:rPr lang="en-US" altLang="zh-CN" sz="2000" dirty="0">
                <a:ea typeface="宋体" panose="02010600030101010101" pitchFamily="2" charset="-122"/>
              </a:rPr>
              <a:t>,</a:t>
            </a:r>
            <a:r>
              <a:rPr lang="zh-CN" altLang="zh-CN" sz="2000" dirty="0">
                <a:ea typeface="宋体" panose="02010600030101010101" pitchFamily="2" charset="-122"/>
              </a:rPr>
              <a:t>后出现进行性加重的全身乏力</a:t>
            </a:r>
            <a:r>
              <a:rPr lang="en-US" altLang="zh-CN" sz="2000" dirty="0">
                <a:ea typeface="宋体" panose="02010600030101010101" pitchFamily="2" charset="-122"/>
              </a:rPr>
              <a:t>,</a:t>
            </a:r>
            <a:r>
              <a:rPr lang="zh-CN" altLang="zh-CN" sz="2000" dirty="0">
                <a:ea typeface="宋体" panose="02010600030101010101" pitchFamily="2" charset="-122"/>
              </a:rPr>
              <a:t>于外院查血常规示</a:t>
            </a:r>
            <a:r>
              <a:rPr lang="en-US" altLang="zh-CN" sz="2000" dirty="0">
                <a:ea typeface="宋体" panose="02010600030101010101" pitchFamily="2" charset="-122"/>
              </a:rPr>
              <a:t>:RBC 1.36</a:t>
            </a:r>
            <a:r>
              <a:rPr lang="zh-CN" altLang="zh-CN" sz="2000" dirty="0">
                <a:ea typeface="宋体" panose="02010600030101010101" pitchFamily="2" charset="-122"/>
              </a:rPr>
              <a:t>×</a:t>
            </a:r>
            <a:r>
              <a:rPr lang="en-US" altLang="zh-CN" sz="2000" dirty="0">
                <a:ea typeface="宋体" panose="02010600030101010101" pitchFamily="2" charset="-122"/>
              </a:rPr>
              <a:t>10</a:t>
            </a:r>
            <a:r>
              <a:rPr lang="en-US" altLang="zh-CN" sz="2000" baseline="30000" dirty="0">
                <a:ea typeface="宋体" panose="02010600030101010101" pitchFamily="2" charset="-122"/>
              </a:rPr>
              <a:t>12</a:t>
            </a:r>
            <a:r>
              <a:rPr lang="en-US" altLang="zh-CN" sz="2000" dirty="0">
                <a:ea typeface="宋体" panose="02010600030101010101" pitchFamily="2" charset="-122"/>
              </a:rPr>
              <a:t>/L</a:t>
            </a:r>
            <a:r>
              <a:rPr lang="zh-CN" altLang="zh-CN" sz="2000" dirty="0">
                <a:ea typeface="宋体" panose="02010600030101010101" pitchFamily="2" charset="-122"/>
              </a:rPr>
              <a:t>，</a:t>
            </a:r>
            <a:r>
              <a:rPr lang="en-US" altLang="zh-CN" sz="2000" dirty="0">
                <a:ea typeface="宋体" panose="02010600030101010101" pitchFamily="2" charset="-122"/>
              </a:rPr>
              <a:t>Hb 39g/L</a:t>
            </a:r>
            <a:r>
              <a:rPr lang="zh-CN" altLang="zh-CN" sz="2000" dirty="0">
                <a:ea typeface="宋体" panose="02010600030101010101" pitchFamily="2" charset="-122"/>
              </a:rPr>
              <a:t>，</a:t>
            </a:r>
            <a:r>
              <a:rPr lang="en-US" altLang="zh-CN" sz="2000" dirty="0">
                <a:ea typeface="宋体" panose="02010600030101010101" pitchFamily="2" charset="-122"/>
              </a:rPr>
              <a:t>PLT 70</a:t>
            </a:r>
            <a:r>
              <a:rPr lang="zh-CN" altLang="zh-CN" sz="2000" dirty="0">
                <a:ea typeface="宋体" panose="02010600030101010101" pitchFamily="2" charset="-122"/>
              </a:rPr>
              <a:t>×</a:t>
            </a:r>
            <a:r>
              <a:rPr lang="en-US" altLang="zh-CN" sz="2000" dirty="0">
                <a:ea typeface="宋体" panose="02010600030101010101" pitchFamily="2" charset="-122"/>
              </a:rPr>
              <a:t>10</a:t>
            </a:r>
            <a:r>
              <a:rPr lang="en-US" altLang="zh-CN" sz="2000" baseline="30000" dirty="0">
                <a:ea typeface="宋体" panose="02010600030101010101" pitchFamily="2" charset="-122"/>
              </a:rPr>
              <a:t>9</a:t>
            </a:r>
            <a:r>
              <a:rPr lang="en-US" altLang="zh-CN" sz="2000" dirty="0">
                <a:ea typeface="宋体" panose="02010600030101010101" pitchFamily="2" charset="-122"/>
              </a:rPr>
              <a:t>/L</a:t>
            </a:r>
            <a:r>
              <a:rPr lang="zh-CN" altLang="zh-CN" sz="2000" dirty="0">
                <a:ea typeface="宋体" panose="02010600030101010101" pitchFamily="2" charset="-122"/>
              </a:rPr>
              <a:t>，</a:t>
            </a:r>
            <a:r>
              <a:rPr lang="en-US" altLang="zh-CN" sz="2000" dirty="0">
                <a:ea typeface="宋体" panose="02010600030101010101" pitchFamily="2" charset="-122"/>
              </a:rPr>
              <a:t>WBC 115.8</a:t>
            </a:r>
            <a:r>
              <a:rPr lang="zh-CN" altLang="zh-CN" sz="2000" dirty="0">
                <a:ea typeface="宋体" panose="02010600030101010101" pitchFamily="2" charset="-122"/>
              </a:rPr>
              <a:t>×</a:t>
            </a:r>
            <a:r>
              <a:rPr lang="en-US" altLang="zh-CN" sz="2000" dirty="0">
                <a:ea typeface="宋体" panose="02010600030101010101" pitchFamily="2" charset="-122"/>
              </a:rPr>
              <a:t>10</a:t>
            </a:r>
            <a:r>
              <a:rPr lang="en-US" altLang="zh-CN" sz="2000" baseline="30000" dirty="0">
                <a:ea typeface="宋体" panose="02010600030101010101" pitchFamily="2" charset="-122"/>
              </a:rPr>
              <a:t>9</a:t>
            </a:r>
            <a:r>
              <a:rPr lang="en-US" altLang="zh-CN" sz="2000" dirty="0">
                <a:ea typeface="宋体" panose="02010600030101010101" pitchFamily="2" charset="-122"/>
              </a:rPr>
              <a:t>/L</a:t>
            </a:r>
            <a:r>
              <a:rPr lang="zh-CN" altLang="zh-CN" sz="2000" dirty="0">
                <a:ea typeface="宋体" panose="02010600030101010101" pitchFamily="2" charset="-122"/>
              </a:rPr>
              <a:t>。</a:t>
            </a:r>
            <a:r>
              <a:rPr lang="en-US" altLang="zh-CN" sz="2000" dirty="0">
                <a:ea typeface="宋体" panose="02010600030101010101" pitchFamily="2" charset="-122"/>
              </a:rPr>
              <a:t>WBC</a:t>
            </a:r>
            <a:r>
              <a:rPr lang="zh-CN" altLang="zh-CN" sz="2000" dirty="0">
                <a:ea typeface="宋体" panose="02010600030101010101" pitchFamily="2" charset="-122"/>
              </a:rPr>
              <a:t>分类示</a:t>
            </a:r>
            <a:r>
              <a:rPr lang="en-US" altLang="zh-CN" sz="2000" dirty="0">
                <a:ea typeface="宋体" panose="02010600030101010101" pitchFamily="2" charset="-122"/>
              </a:rPr>
              <a:t>:</a:t>
            </a:r>
            <a:r>
              <a:rPr lang="zh-CN" altLang="zh-CN" sz="2000" dirty="0">
                <a:ea typeface="宋体" panose="02010600030101010101" pitchFamily="2" charset="-122"/>
              </a:rPr>
              <a:t>中性粒细胞 </a:t>
            </a:r>
            <a:r>
              <a:rPr lang="en-US" altLang="zh-CN" sz="2000" dirty="0">
                <a:ea typeface="宋体" panose="02010600030101010101" pitchFamily="2" charset="-122"/>
              </a:rPr>
              <a:t>64%</a:t>
            </a:r>
            <a:r>
              <a:rPr lang="zh-CN" altLang="zh-CN" sz="2000" dirty="0">
                <a:ea typeface="宋体" panose="02010600030101010101" pitchFamily="2" charset="-122"/>
              </a:rPr>
              <a:t>，淋巴细胞 </a:t>
            </a:r>
            <a:r>
              <a:rPr lang="en-US" altLang="zh-CN" sz="2000" dirty="0">
                <a:ea typeface="宋体" panose="02010600030101010101" pitchFamily="2" charset="-122"/>
              </a:rPr>
              <a:t>12%</a:t>
            </a:r>
            <a:r>
              <a:rPr lang="zh-CN" altLang="zh-CN" sz="2000" dirty="0">
                <a:ea typeface="宋体" panose="02010600030101010101" pitchFamily="2" charset="-122"/>
              </a:rPr>
              <a:t>，大单核</a:t>
            </a:r>
            <a:r>
              <a:rPr lang="en-US" altLang="zh-CN" sz="2000" dirty="0">
                <a:ea typeface="宋体" panose="02010600030101010101" pitchFamily="2" charset="-122"/>
              </a:rPr>
              <a:t>12%</a:t>
            </a:r>
            <a:r>
              <a:rPr lang="zh-CN" altLang="zh-CN" sz="2000" dirty="0">
                <a:ea typeface="宋体" panose="02010600030101010101" pitchFamily="2" charset="-122"/>
              </a:rPr>
              <a:t>，分类未明细胞</a:t>
            </a:r>
            <a:r>
              <a:rPr lang="en-US" altLang="zh-CN" sz="2000" dirty="0">
                <a:ea typeface="宋体" panose="02010600030101010101" pitchFamily="2" charset="-122"/>
              </a:rPr>
              <a:t>12%</a:t>
            </a:r>
            <a:r>
              <a:rPr lang="zh-CN" altLang="zh-CN" sz="2000" dirty="0">
                <a:ea typeface="宋体" panose="02010600030101010101" pitchFamily="2" charset="-122"/>
              </a:rPr>
              <a:t>。</a:t>
            </a:r>
            <a:r>
              <a:rPr lang="en-US" altLang="zh-CN" sz="2000" dirty="0">
                <a:ea typeface="宋体" panose="02010600030101010101" pitchFamily="2" charset="-122"/>
              </a:rPr>
              <a:t>5</a:t>
            </a:r>
            <a:r>
              <a:rPr lang="zh-CN" altLang="zh-CN" sz="2000" dirty="0">
                <a:ea typeface="宋体" panose="02010600030101010101" pitchFamily="2" charset="-122"/>
              </a:rPr>
              <a:t>天前出现逐渐增多的四肢的皮肤瘀点瘀斑，遂来我院就诊。辅助检查</a:t>
            </a:r>
            <a:r>
              <a:rPr lang="en-US" altLang="zh-CN" sz="2000" dirty="0">
                <a:ea typeface="宋体" panose="02010600030101010101" pitchFamily="2" charset="-122"/>
              </a:rPr>
              <a:t>:</a:t>
            </a:r>
            <a:r>
              <a:rPr lang="zh-CN" altLang="zh-CN" sz="2000" dirty="0">
                <a:ea typeface="宋体" panose="02010600030101010101" pitchFamily="2" charset="-122"/>
              </a:rPr>
              <a:t>血常规</a:t>
            </a:r>
            <a:r>
              <a:rPr lang="en-US" altLang="zh-CN" sz="2000" dirty="0">
                <a:ea typeface="宋体" panose="02010600030101010101" pitchFamily="2" charset="-122"/>
              </a:rPr>
              <a:t>:RBC 1.92</a:t>
            </a:r>
            <a:r>
              <a:rPr lang="zh-CN" altLang="zh-CN" sz="2000" dirty="0">
                <a:ea typeface="宋体" panose="02010600030101010101" pitchFamily="2" charset="-122"/>
              </a:rPr>
              <a:t>×</a:t>
            </a:r>
            <a:r>
              <a:rPr lang="en-US" altLang="zh-CN" sz="2000" dirty="0">
                <a:ea typeface="宋体" panose="02010600030101010101" pitchFamily="2" charset="-122"/>
              </a:rPr>
              <a:t>10</a:t>
            </a:r>
            <a:r>
              <a:rPr lang="en-US" altLang="zh-CN" sz="2000" baseline="30000" dirty="0">
                <a:ea typeface="宋体" panose="02010600030101010101" pitchFamily="2" charset="-122"/>
              </a:rPr>
              <a:t>12</a:t>
            </a:r>
            <a:r>
              <a:rPr lang="en-US" altLang="zh-CN" sz="2000" dirty="0">
                <a:ea typeface="宋体" panose="02010600030101010101" pitchFamily="2" charset="-122"/>
              </a:rPr>
              <a:t>/L</a:t>
            </a:r>
            <a:r>
              <a:rPr lang="zh-CN" altLang="zh-CN" sz="2000" dirty="0">
                <a:ea typeface="宋体" panose="02010600030101010101" pitchFamily="2" charset="-122"/>
              </a:rPr>
              <a:t>，</a:t>
            </a:r>
            <a:r>
              <a:rPr lang="en-US" altLang="zh-CN" sz="2000" dirty="0">
                <a:ea typeface="宋体" panose="02010600030101010101" pitchFamily="2" charset="-122"/>
              </a:rPr>
              <a:t>Hb 60g/L</a:t>
            </a:r>
            <a:r>
              <a:rPr lang="zh-CN" altLang="zh-CN" sz="2000" dirty="0">
                <a:ea typeface="宋体" panose="02010600030101010101" pitchFamily="2" charset="-122"/>
              </a:rPr>
              <a:t>，</a:t>
            </a:r>
            <a:r>
              <a:rPr lang="en-US" altLang="zh-CN" sz="2000" dirty="0">
                <a:ea typeface="宋体" panose="02010600030101010101" pitchFamily="2" charset="-122"/>
              </a:rPr>
              <a:t>PLT 51</a:t>
            </a:r>
            <a:r>
              <a:rPr lang="zh-CN" altLang="zh-CN" sz="2000" dirty="0">
                <a:ea typeface="宋体" panose="02010600030101010101" pitchFamily="2" charset="-122"/>
              </a:rPr>
              <a:t>×</a:t>
            </a:r>
            <a:r>
              <a:rPr lang="en-US" altLang="zh-CN" sz="2000" dirty="0">
                <a:ea typeface="宋体" panose="02010600030101010101" pitchFamily="2" charset="-122"/>
              </a:rPr>
              <a:t>10</a:t>
            </a:r>
            <a:r>
              <a:rPr lang="en-US" altLang="zh-CN" sz="2000" baseline="30000" dirty="0">
                <a:ea typeface="宋体" panose="02010600030101010101" pitchFamily="2" charset="-122"/>
              </a:rPr>
              <a:t>9</a:t>
            </a:r>
            <a:r>
              <a:rPr lang="en-US" altLang="zh-CN" sz="2000" dirty="0">
                <a:ea typeface="宋体" panose="02010600030101010101" pitchFamily="2" charset="-122"/>
              </a:rPr>
              <a:t>/L</a:t>
            </a:r>
            <a:r>
              <a:rPr lang="zh-CN" altLang="zh-CN" sz="2000" dirty="0">
                <a:ea typeface="宋体" panose="02010600030101010101" pitchFamily="2" charset="-122"/>
              </a:rPr>
              <a:t>，</a:t>
            </a:r>
            <a:r>
              <a:rPr lang="en-US" altLang="zh-CN" sz="2000" dirty="0">
                <a:ea typeface="宋体" panose="02010600030101010101" pitchFamily="2" charset="-122"/>
              </a:rPr>
              <a:t>WBC 78.3</a:t>
            </a:r>
            <a:r>
              <a:rPr lang="zh-CN" altLang="zh-CN" sz="2000" dirty="0">
                <a:ea typeface="宋体" panose="02010600030101010101" pitchFamily="2" charset="-122"/>
              </a:rPr>
              <a:t>×</a:t>
            </a:r>
            <a:r>
              <a:rPr lang="en-US" altLang="zh-CN" sz="2000" dirty="0">
                <a:ea typeface="宋体" panose="02010600030101010101" pitchFamily="2" charset="-122"/>
              </a:rPr>
              <a:t>10</a:t>
            </a:r>
            <a:r>
              <a:rPr lang="en-US" altLang="zh-CN" sz="2000" baseline="30000" dirty="0">
                <a:ea typeface="宋体" panose="02010600030101010101" pitchFamily="2" charset="-122"/>
              </a:rPr>
              <a:t>9</a:t>
            </a:r>
            <a:r>
              <a:rPr lang="en-US" altLang="zh-CN" sz="2000" dirty="0">
                <a:ea typeface="宋体" panose="02010600030101010101" pitchFamily="2" charset="-122"/>
              </a:rPr>
              <a:t>/L</a:t>
            </a:r>
            <a:r>
              <a:rPr lang="zh-CN" altLang="zh-CN" sz="2000" dirty="0">
                <a:ea typeface="宋体" panose="02010600030101010101" pitchFamily="2" charset="-122"/>
              </a:rPr>
              <a:t>。</a:t>
            </a:r>
            <a:endParaRPr lang="zh-CN" altLang="zh-CN" sz="2000" dirty="0">
              <a:ea typeface="宋体" panose="02010600030101010101" pitchFamily="2" charset="-122"/>
            </a:endParaRPr>
          </a:p>
          <a:p>
            <a:r>
              <a:rPr lang="zh-CN" altLang="zh-CN" sz="2000" dirty="0">
                <a:ea typeface="宋体" panose="02010600030101010101" pitchFamily="2" charset="-122"/>
              </a:rPr>
              <a:t>解析 患者老年女性，以乏力，皮肤瘀点瘀斑起病。血常规示红系及巨核细胞系受到抑制，白细胞极度升高，提示患者可能发生急性白血病，需要进行造血系统的检查，如骨髓穿刺化验、免疫分型、染色体分型等。</a:t>
            </a:r>
            <a:endParaRPr lang="zh-CN" altLang="en-US" dirty="0">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custDataLst>
              <p:tags r:id="rId1"/>
            </p:custDataLst>
          </p:nvPr>
        </p:nvPicPr>
        <p:blipFill>
          <a:blip r:embed="rId2"/>
          <a:stretch>
            <a:fillRect/>
          </a:stretch>
        </p:blipFill>
        <p:spPr>
          <a:xfrm>
            <a:off x="654050" y="228600"/>
            <a:ext cx="10564813" cy="5543550"/>
          </a:xfrm>
          <a:prstGeom prst="rect">
            <a:avLst/>
          </a:prstGeom>
          <a:noFill/>
          <a:ln w="9525">
            <a:noFill/>
          </a:ln>
        </p:spPr>
      </p:pic>
      <p:sp>
        <p:nvSpPr>
          <p:cNvPr id="4" name="矩形 3"/>
          <p:cNvSpPr/>
          <p:nvPr/>
        </p:nvSpPr>
        <p:spPr>
          <a:xfrm>
            <a:off x="2132049" y="2114550"/>
            <a:ext cx="7609841" cy="2306955"/>
          </a:xfrm>
          <a:prstGeom prst="rect">
            <a:avLst/>
          </a:prstGeom>
          <a:noFill/>
          <a:ln>
            <a:noFill/>
          </a:ln>
        </p:spPr>
        <p:txBody>
          <a:bodyPr wrap="square" rtlCol="0" anchor="t">
            <a:spAutoFit/>
          </a:bodyPr>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任务二</a:t>
            </a:r>
            <a:endPar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粪便与尿液检查 </a:t>
            </a:r>
            <a:endParaRPr lang="zh-CN" altLang="en-US" sz="7200" b="1" strike="noStrike" noProof="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custDataLst>
              <p:tags r:id="rId2"/>
            </p:custDataLst>
          </p:nvPr>
        </p:nvGrpSpPr>
        <p:grpSpPr>
          <a:xfrm>
            <a:off x="3968022" y="1644382"/>
            <a:ext cx="3498580" cy="540000"/>
            <a:chOff x="1397186" y="3857714"/>
            <a:chExt cx="4055189" cy="549605"/>
          </a:xfrm>
        </p:grpSpPr>
        <p:sp>
          <p:nvSpPr>
            <p:cNvPr id="54" name="_14"/>
            <p:cNvSpPr txBox="1">
              <a:spLocks noChangeArrowheads="1"/>
            </p:cNvSpPr>
            <p:nvPr>
              <p:custDataLst>
                <p:tags r:id="rId3"/>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九</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custDataLst>
                <p:tags r:id="rId4"/>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内分泌与代谢性</a:t>
              </a: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custDataLst>
              <p:tags r:id="rId5"/>
            </p:custDataLst>
          </p:nvPr>
        </p:nvGrpSpPr>
        <p:grpSpPr>
          <a:xfrm>
            <a:off x="7990570" y="1644382"/>
            <a:ext cx="3698922" cy="540000"/>
            <a:chOff x="1397186" y="3857714"/>
            <a:chExt cx="4225649" cy="549605"/>
          </a:xfrm>
        </p:grpSpPr>
        <p:sp>
          <p:nvSpPr>
            <p:cNvPr id="20" name="_14"/>
            <p:cNvSpPr txBox="1">
              <a:spLocks noChangeArrowheads="1"/>
            </p:cNvSpPr>
            <p:nvPr>
              <p:custDataLst>
                <p:tags r:id="rId6"/>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custDataLst>
                <p:tags r:id="rId7"/>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风湿性</a:t>
              </a:r>
              <a:r>
                <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custDataLst>
              <p:tags r:id="rId8"/>
            </p:custDataLst>
          </p:nvPr>
        </p:nvGrpSpPr>
        <p:grpSpPr>
          <a:xfrm>
            <a:off x="3968022" y="2553957"/>
            <a:ext cx="3498580" cy="539984"/>
            <a:chOff x="1397186" y="3857714"/>
            <a:chExt cx="4225649" cy="549589"/>
          </a:xfrm>
        </p:grpSpPr>
        <p:sp>
          <p:nvSpPr>
            <p:cNvPr id="24" name="_14"/>
            <p:cNvSpPr txBox="1">
              <a:spLocks noChangeArrowheads="1"/>
            </p:cNvSpPr>
            <p:nvPr>
              <p:custDataLst>
                <p:tags r:id="rId9"/>
              </p:custDataLst>
            </p:nvPr>
          </p:nvSpPr>
          <p:spPr bwMode="auto">
            <a:xfrm>
              <a:off x="1397186" y="3857714"/>
              <a:ext cx="1171922" cy="549351"/>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custDataLst>
                <p:tags r:id="rId10"/>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血液系统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custDataLst>
              <p:tags r:id="rId11"/>
            </p:custDataLst>
          </p:nvPr>
        </p:nvGrpSpPr>
        <p:grpSpPr>
          <a:xfrm>
            <a:off x="7990570" y="2553957"/>
            <a:ext cx="3698922" cy="540000"/>
            <a:chOff x="1397186" y="3857714"/>
            <a:chExt cx="4055189" cy="549605"/>
          </a:xfrm>
        </p:grpSpPr>
        <p:sp>
          <p:nvSpPr>
            <p:cNvPr id="27" name="_14"/>
            <p:cNvSpPr txBox="1">
              <a:spLocks noChangeArrowheads="1"/>
            </p:cNvSpPr>
            <p:nvPr>
              <p:custDataLst>
                <p:tags r:id="rId12"/>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custDataLst>
                <p:tags r:id="rId13"/>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神经系统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custDataLst>
              <p:tags r:id="rId14"/>
            </p:custDataLst>
          </p:nvPr>
        </p:nvGrpSpPr>
        <p:grpSpPr>
          <a:xfrm>
            <a:off x="3968022" y="3472028"/>
            <a:ext cx="3498580" cy="540000"/>
            <a:chOff x="1397186" y="3857714"/>
            <a:chExt cx="4055189" cy="549605"/>
          </a:xfrm>
        </p:grpSpPr>
        <p:sp>
          <p:nvSpPr>
            <p:cNvPr id="31" name="_14"/>
            <p:cNvSpPr txBox="1">
              <a:spLocks noChangeArrowheads="1"/>
            </p:cNvSpPr>
            <p:nvPr>
              <p:custDataLst>
                <p:tags r:id="rId15"/>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custDataLst>
                <p:tags r:id="rId16"/>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外科学</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总论</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custDataLst>
              <p:tags r:id="rId17"/>
            </p:custDataLst>
          </p:nvPr>
        </p:nvGrpSpPr>
        <p:grpSpPr>
          <a:xfrm>
            <a:off x="7990570" y="3463138"/>
            <a:ext cx="3698922" cy="540000"/>
            <a:chOff x="1397186" y="3857714"/>
            <a:chExt cx="4225649" cy="549605"/>
          </a:xfrm>
        </p:grpSpPr>
        <p:sp>
          <p:nvSpPr>
            <p:cNvPr id="35" name="_14"/>
            <p:cNvSpPr txBox="1">
              <a:spLocks noChangeArrowheads="1"/>
            </p:cNvSpPr>
            <p:nvPr>
              <p:custDataLst>
                <p:tags r:id="rId18"/>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custDataLst>
                <p:tags r:id="rId19"/>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运动系统疾病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文本占位符 41986"/>
          <p:cNvSpPr>
            <a:spLocks noGrp="1"/>
          </p:cNvSpPr>
          <p:nvPr>
            <p:ph idx="1"/>
          </p:nvPr>
        </p:nvSpPr>
        <p:spPr>
          <a:xfrm>
            <a:off x="74295" y="-1412240"/>
            <a:ext cx="6121400" cy="3529013"/>
          </a:xfrm>
        </p:spPr>
        <p:txBody>
          <a:bodyPr vert="horz" wrap="square" lIns="91440" tIns="45720" rIns="91440" bIns="45720" anchor="t" anchorCtr="0"/>
          <a:p>
            <a:pPr eaLnBrk="1" hangingPunct="1"/>
            <a:endParaRPr lang="en-US" altLang="zh-CN" sz="3200" b="0" dirty="0">
              <a:ea typeface="宋体" panose="02010600030101010101" pitchFamily="2" charset="-122"/>
            </a:endParaRPr>
          </a:p>
          <a:p>
            <a:pPr lvl="1" eaLnBrk="1" hangingPunct="1">
              <a:buNone/>
            </a:pPr>
            <a:endParaRPr lang="en-US" altLang="zh-CN" sz="3200" dirty="0">
              <a:solidFill>
                <a:schemeClr val="bg2"/>
              </a:solidFill>
              <a:ea typeface="宋体" panose="02010600030101010101" pitchFamily="2" charset="-122"/>
            </a:endParaRPr>
          </a:p>
          <a:p>
            <a:pPr lvl="1" eaLnBrk="1" hangingPunct="1">
              <a:buNone/>
            </a:pPr>
            <a:endParaRPr lang="en-US" altLang="zh-CN" sz="3200" dirty="0">
              <a:solidFill>
                <a:schemeClr val="bg2"/>
              </a:solidFill>
              <a:ea typeface="宋体" panose="02010600030101010101" pitchFamily="2" charset="-122"/>
            </a:endParaRPr>
          </a:p>
          <a:p>
            <a:pPr lvl="1" eaLnBrk="1" hangingPunct="1">
              <a:buNone/>
            </a:pPr>
            <a:r>
              <a:rPr lang="zh-CN" altLang="en-US" sz="3200" dirty="0">
                <a:ea typeface="宋体" panose="02010600030101010101" pitchFamily="2" charset="-122"/>
              </a:rPr>
              <a:t>任务二 尿液与粪便检查</a:t>
            </a:r>
            <a:endParaRPr lang="en-US" altLang="zh-CN" dirty="0">
              <a:ea typeface="宋体" panose="02010600030101010101" pitchFamily="2" charset="-122"/>
            </a:endParaRPr>
          </a:p>
          <a:p>
            <a:pPr eaLnBrk="1" hangingPunct="1">
              <a:buNone/>
            </a:pPr>
            <a:endParaRPr lang="zh-CN" altLang="en-US" sz="1400" b="0" dirty="0">
              <a:solidFill>
                <a:schemeClr val="tx1"/>
              </a:solidFill>
              <a:ea typeface="宋体" panose="02010600030101010101" pitchFamily="2" charset="-122"/>
            </a:endParaRPr>
          </a:p>
        </p:txBody>
      </p:sp>
      <p:sp>
        <p:nvSpPr>
          <p:cNvPr id="28675" name="页脚占位符 1"/>
          <p:cNvSpPr txBox="1">
            <a:spLocks noGrp="1"/>
          </p:cNvSpPr>
          <p:nvPr>
            <p:ph type="ftr" sz="quarter" idx="4294967295"/>
          </p:nvPr>
        </p:nvSpPr>
        <p:spPr>
          <a:xfrm>
            <a:off x="8331200" y="6477000"/>
            <a:ext cx="3454400" cy="304800"/>
          </a:xfrm>
          <a:prstGeom prst="rect">
            <a:avLst/>
          </a:prstGeom>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r>
              <a:rPr lang="en-US" altLang="en-US" sz="1200" b="1" dirty="0">
                <a:solidFill>
                  <a:schemeClr val="bg1"/>
                </a:solidFill>
                <a:latin typeface="Verdana" panose="020B0604030504040204" pitchFamily="34" charset="0"/>
                <a:ea typeface="宋体" panose="02010600030101010101" pitchFamily="2" charset="-122"/>
              </a:rPr>
              <a:t>临床医学概论</a:t>
            </a:r>
            <a:endParaRPr lang="en-US" altLang="zh-CN" sz="1200" b="1" dirty="0">
              <a:solidFill>
                <a:schemeClr val="bg1"/>
              </a:solidFill>
              <a:latin typeface="Verdana" panose="020B0604030504040204" pitchFamily="34" charset="0"/>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165860" y="1595755"/>
            <a:ext cx="4723130" cy="3335020"/>
          </a:xfrm>
          <a:prstGeom prst="rect">
            <a:avLst/>
          </a:prstGeom>
          <a:ln>
            <a:noFill/>
          </a:ln>
          <a:effectLst>
            <a:outerShdw blurRad="190500" algn="tl" rotWithShape="0">
              <a:srgbClr val="000000">
                <a:alpha val="70000"/>
              </a:srgbClr>
            </a:outerShdw>
          </a:effectLst>
        </p:spPr>
      </p:pic>
      <p:pic>
        <p:nvPicPr>
          <p:cNvPr id="4" name="图片 3"/>
          <p:cNvPicPr>
            <a:picLocks noChangeAspect="1"/>
          </p:cNvPicPr>
          <p:nvPr/>
        </p:nvPicPr>
        <p:blipFill>
          <a:blip r:embed="rId2"/>
          <a:stretch>
            <a:fillRect/>
          </a:stretch>
        </p:blipFill>
        <p:spPr>
          <a:xfrm>
            <a:off x="6459220" y="1610360"/>
            <a:ext cx="3990340" cy="3320415"/>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内容占位符 2"/>
          <p:cNvSpPr>
            <a:spLocks noGrp="1"/>
          </p:cNvSpPr>
          <p:nvPr>
            <p:ph idx="1"/>
          </p:nvPr>
        </p:nvSpPr>
        <p:spPr/>
        <p:txBody>
          <a:bodyPr vert="horz" wrap="square" lIns="91440" tIns="45720" rIns="91440" bIns="45720" anchor="t" anchorCtr="0"/>
          <a:p>
            <a:pPr marL="0" indent="0">
              <a:buNone/>
            </a:pPr>
            <a:r>
              <a:rPr lang="en-US" altLang="zh-CN" dirty="0">
                <a:ea typeface="宋体" panose="02010600030101010101" pitchFamily="2" charset="-122"/>
              </a:rPr>
              <a:t> </a:t>
            </a:r>
            <a:endParaRPr lang="zh-CN" altLang="zh-CN" dirty="0">
              <a:ea typeface="宋体" panose="02010600030101010101" pitchFamily="2" charset="-122"/>
            </a:endParaRPr>
          </a:p>
          <a:p>
            <a:r>
              <a:rPr lang="zh-CN" altLang="zh-CN" dirty="0">
                <a:ea typeface="宋体" panose="02010600030101010101" pitchFamily="2" charset="-122"/>
              </a:rPr>
              <a:t>患者</a:t>
            </a:r>
            <a:r>
              <a:rPr lang="en-US" altLang="zh-CN" dirty="0">
                <a:ea typeface="宋体" panose="02010600030101010101" pitchFamily="2" charset="-122"/>
              </a:rPr>
              <a:t>,</a:t>
            </a:r>
            <a:r>
              <a:rPr lang="zh-CN" altLang="zh-CN" dirty="0">
                <a:ea typeface="宋体" panose="02010600030101010101" pitchFamily="2" charset="-122"/>
              </a:rPr>
              <a:t>男性</a:t>
            </a:r>
            <a:r>
              <a:rPr lang="en-US" altLang="zh-CN" dirty="0">
                <a:ea typeface="宋体" panose="02010600030101010101" pitchFamily="2" charset="-122"/>
              </a:rPr>
              <a:t>,57</a:t>
            </a:r>
            <a:r>
              <a:rPr lang="zh-CN" altLang="zh-CN" dirty="0">
                <a:ea typeface="宋体" panose="02010600030101010101" pitchFamily="2" charset="-122"/>
              </a:rPr>
              <a:t>岁</a:t>
            </a:r>
            <a:r>
              <a:rPr lang="en-US" altLang="zh-CN" dirty="0">
                <a:ea typeface="宋体" panose="02010600030101010101" pitchFamily="2" charset="-122"/>
              </a:rPr>
              <a:t>,</a:t>
            </a:r>
            <a:r>
              <a:rPr lang="zh-CN" altLang="zh-CN" dirty="0">
                <a:ea typeface="宋体" panose="02010600030101010101" pitchFamily="2" charset="-122"/>
              </a:rPr>
              <a:t>因“多饮、多食、多尿</a:t>
            </a:r>
            <a:r>
              <a:rPr lang="en-US" altLang="zh-CN" dirty="0">
                <a:ea typeface="宋体" panose="02010600030101010101" pitchFamily="2" charset="-122"/>
              </a:rPr>
              <a:t>1</a:t>
            </a:r>
            <a:r>
              <a:rPr lang="zh-CN" altLang="zh-CN" dirty="0">
                <a:ea typeface="宋体" panose="02010600030101010101" pitchFamily="2" charset="-122"/>
              </a:rPr>
              <a:t>年入院”入院。患者</a:t>
            </a:r>
            <a:r>
              <a:rPr lang="en-US" altLang="zh-CN" dirty="0">
                <a:ea typeface="宋体" panose="02010600030101010101" pitchFamily="2" charset="-122"/>
              </a:rPr>
              <a:t>1</a:t>
            </a:r>
            <a:r>
              <a:rPr lang="zh-CN" altLang="zh-CN" dirty="0">
                <a:ea typeface="宋体" panose="02010600030101010101" pitchFamily="2" charset="-122"/>
              </a:rPr>
              <a:t>年前无明显诱因下出现口渴、乏力，烦渴多饮，每日尿量达</a:t>
            </a:r>
            <a:r>
              <a:rPr lang="en-US" altLang="zh-CN" dirty="0">
                <a:ea typeface="宋体" panose="02010600030101010101" pitchFamily="2" charset="-122"/>
              </a:rPr>
              <a:t>3500ml</a:t>
            </a:r>
            <a:r>
              <a:rPr lang="zh-CN" altLang="zh-CN" dirty="0">
                <a:ea typeface="宋体" panose="02010600030101010101" pitchFamily="2" charset="-122"/>
              </a:rPr>
              <a:t>左右，食欲增加，体重下降。无高血压及肾脏疾病病史。入院后查尿液，外观无异常，有烂苹果味，比重</a:t>
            </a:r>
            <a:r>
              <a:rPr lang="en-US" altLang="zh-CN" dirty="0">
                <a:ea typeface="宋体" panose="02010600030101010101" pitchFamily="2" charset="-122"/>
              </a:rPr>
              <a:t>1.029</a:t>
            </a:r>
            <a:r>
              <a:rPr lang="zh-CN" altLang="zh-CN" dirty="0">
                <a:ea typeface="宋体" panose="02010600030101010101" pitchFamily="2" charset="-122"/>
              </a:rPr>
              <a:t>，尿糖</a:t>
            </a:r>
            <a:r>
              <a:rPr lang="en-US" altLang="zh-CN" dirty="0">
                <a:ea typeface="宋体" panose="02010600030101010101" pitchFamily="2" charset="-122"/>
              </a:rPr>
              <a:t>3+</a:t>
            </a:r>
            <a:r>
              <a:rPr lang="zh-CN" altLang="zh-CN" dirty="0">
                <a:ea typeface="宋体" panose="02010600030101010101" pitchFamily="2" charset="-122"/>
              </a:rPr>
              <a:t>。</a:t>
            </a:r>
            <a:endParaRPr lang="zh-CN" altLang="zh-CN" dirty="0">
              <a:ea typeface="宋体" panose="02010600030101010101" pitchFamily="2" charset="-122"/>
            </a:endParaRPr>
          </a:p>
          <a:p>
            <a:r>
              <a:rPr lang="zh-CN" altLang="zh-CN" dirty="0">
                <a:ea typeface="宋体" panose="02010600030101010101" pitchFamily="2" charset="-122"/>
              </a:rPr>
              <a:t>思考：</a:t>
            </a:r>
            <a:r>
              <a:rPr lang="en-US" altLang="zh-CN" dirty="0">
                <a:ea typeface="宋体" panose="02010600030101010101" pitchFamily="2" charset="-122"/>
              </a:rPr>
              <a:t>1.</a:t>
            </a:r>
            <a:r>
              <a:rPr lang="zh-CN" altLang="zh-CN" dirty="0">
                <a:ea typeface="宋体" panose="02010600030101010101" pitchFamily="2" charset="-122"/>
              </a:rPr>
              <a:t>该患者尿液有何特点？</a:t>
            </a:r>
            <a:endParaRPr lang="zh-CN" altLang="zh-CN" dirty="0">
              <a:ea typeface="宋体" panose="02010600030101010101" pitchFamily="2" charset="-122"/>
            </a:endParaRPr>
          </a:p>
          <a:p>
            <a:r>
              <a:rPr lang="en-US" altLang="zh-CN" dirty="0">
                <a:ea typeface="宋体" panose="02010600030101010101" pitchFamily="2" charset="-122"/>
              </a:rPr>
              <a:t>2.</a:t>
            </a:r>
            <a:r>
              <a:rPr lang="zh-CN" altLang="zh-CN" dirty="0">
                <a:ea typeface="宋体" panose="02010600030101010101" pitchFamily="2" charset="-122"/>
              </a:rPr>
              <a:t>需要进一步哪些辅助检查？</a:t>
            </a:r>
            <a:endParaRPr lang="zh-CN" altLang="en-US" dirty="0">
              <a:ea typeface="宋体" panose="02010600030101010101" pitchFamily="2" charset="-122"/>
            </a:endParaRPr>
          </a:p>
        </p:txBody>
      </p:sp>
      <p:sp>
        <p:nvSpPr>
          <p:cNvPr id="5" name="矩形 4"/>
          <p:cNvSpPr/>
          <p:nvPr/>
        </p:nvSpPr>
        <p:spPr>
          <a:xfrm>
            <a:off x="214630" y="-247"/>
            <a:ext cx="2225040" cy="706755"/>
          </a:xfrm>
          <a:prstGeom prst="rect">
            <a:avLst/>
          </a:prstGeom>
          <a:noFill/>
          <a:ln w="9525">
            <a:noFill/>
          </a:ln>
        </p:spPr>
        <p:txBody>
          <a:bodyPr vert="horz" wrap="square" lIns="91440" tIns="45720" rIns="91440" bIns="45720" rtlCol="0" anchor="ctr">
            <a:normAutofit/>
          </a:bodyPr>
          <a:p>
            <a:pPr lvl="0" algn="l" fontAlgn="auto">
              <a:lnSpc>
                <a:spcPct val="90000"/>
              </a:lnSpc>
              <a:buClrTx/>
              <a:buSzTx/>
              <a:buFontTx/>
            </a:pPr>
            <a:r>
              <a:rPr lang="zh-CN" altLang="en-US" sz="4000" dirty="0">
                <a:solidFill>
                  <a:schemeClr val="tx1"/>
                </a:solidFill>
                <a:latin typeface="黑体" panose="02010609060101010101" charset="-122"/>
                <a:ea typeface="黑体" panose="02010609060101010101" charset="-122"/>
                <a:cs typeface="黑体" panose="02010609060101010101" charset="-122"/>
                <a:sym typeface="+mn-ea"/>
              </a:rPr>
              <a:t>案例导入</a:t>
            </a:r>
            <a:endParaRPr lang="zh-CN" altLang="en-US" sz="4000"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内容占位符 2"/>
          <p:cNvSpPr>
            <a:spLocks noGrp="1"/>
          </p:cNvSpPr>
          <p:nvPr>
            <p:ph idx="1"/>
          </p:nvPr>
        </p:nvSpPr>
        <p:spPr/>
        <p:txBody>
          <a:bodyPr vert="horz" wrap="square" lIns="91440" tIns="45720" rIns="91440" bIns="45720" anchor="t" anchorCtr="0"/>
          <a:p>
            <a:r>
              <a:rPr lang="zh-CN" altLang="zh-CN" dirty="0">
                <a:ea typeface="宋体" panose="02010600030101010101" pitchFamily="2" charset="-122"/>
              </a:rPr>
              <a:t>尿液是血液经过肾小球滤过、肾小管和集合管重吸收和排泌所产生的终末代谢产物，尿液的组成和性状可反映机体的代谢状况，并受机体各系统功能状态的影响。因此，尿液检测不仅对泌尿系统疾病的诊断、疗效观察，而且对其他系统疾病的诊断、预后判断也有重要参考价值。尿液标本的收集需要注意：成年女性留尿时，应避开月经期，防止阴道分泌物混入；用清洁干燥容器留取标本，避免污染；未防腐的标本应在半小时之内送检。</a:t>
            </a:r>
            <a:endParaRPr lang="zh-CN" altLang="zh-CN" dirty="0">
              <a:ea typeface="宋体" panose="02010600030101010101" pitchFamily="2" charset="-122"/>
            </a:endParaRPr>
          </a:p>
          <a:p>
            <a:endParaRPr lang="zh-CN" altLang="en-US" dirty="0">
              <a:ea typeface="宋体" panose="02010600030101010101" pitchFamily="2" charset="-122"/>
            </a:endParaRPr>
          </a:p>
        </p:txBody>
      </p:sp>
      <p:sp>
        <p:nvSpPr>
          <p:cNvPr id="5" name="矩形 4"/>
          <p:cNvSpPr/>
          <p:nvPr/>
        </p:nvSpPr>
        <p:spPr>
          <a:xfrm>
            <a:off x="214630" y="0"/>
            <a:ext cx="2806065" cy="706755"/>
          </a:xfrm>
          <a:prstGeom prst="rect">
            <a:avLst/>
          </a:prstGeom>
          <a:noFill/>
          <a:ln w="9525">
            <a:noFill/>
          </a:ln>
        </p:spPr>
        <p:txBody>
          <a:bodyPr vert="horz" wrap="square" lIns="91440" tIns="45720" rIns="91440" bIns="45720" rtlCol="0" anchor="ctr">
            <a:normAutofit fontScale="80000"/>
          </a:bodyPr>
          <a:p>
            <a:pPr lvl="0" algn="l" fontAlgn="auto">
              <a:lnSpc>
                <a:spcPct val="90000"/>
              </a:lnSpc>
              <a:buClrTx/>
              <a:buSzTx/>
              <a:buFontTx/>
            </a:pPr>
            <a:r>
              <a:rPr lang="zh-CN" altLang="en-US" sz="4000" dirty="0">
                <a:solidFill>
                  <a:schemeClr val="tx1"/>
                </a:solidFill>
                <a:latin typeface="黑体" panose="02010609060101010101" charset="-122"/>
                <a:ea typeface="黑体" panose="02010609060101010101" charset="-122"/>
                <a:cs typeface="黑体" panose="02010609060101010101" charset="-122"/>
                <a:sym typeface="+mn-ea"/>
              </a:rPr>
              <a:t>一、尿液检查</a:t>
            </a:r>
            <a:endParaRPr lang="zh-CN" altLang="en-US" sz="4000"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内容占位符 2"/>
          <p:cNvSpPr>
            <a:spLocks noGrp="1"/>
          </p:cNvSpPr>
          <p:nvPr>
            <p:ph idx="1"/>
          </p:nvPr>
        </p:nvSpPr>
        <p:spPr/>
        <p:txBody>
          <a:bodyPr vert="horz" wrap="square" lIns="91440" tIns="45720" rIns="91440" bIns="45720" anchor="t" anchorCtr="0"/>
          <a:p>
            <a:r>
              <a:rPr lang="en-US" altLang="zh-CN" sz="2000" dirty="0">
                <a:ea typeface="宋体" panose="02010600030101010101" pitchFamily="2" charset="-122"/>
              </a:rPr>
              <a:t>1.</a:t>
            </a:r>
            <a:r>
              <a:rPr lang="zh-CN" altLang="zh-CN" sz="2000" dirty="0">
                <a:ea typeface="宋体" panose="02010600030101010101" pitchFamily="2" charset="-122"/>
              </a:rPr>
              <a:t>一般性状检查</a:t>
            </a:r>
            <a:endParaRPr lang="zh-CN" altLang="zh-CN" sz="2000" dirty="0">
              <a:ea typeface="宋体" panose="02010600030101010101" pitchFamily="2" charset="-122"/>
            </a:endParaRPr>
          </a:p>
          <a:p>
            <a:r>
              <a:rPr lang="zh-CN" altLang="zh-CN" sz="2000" dirty="0">
                <a:ea typeface="宋体" panose="02010600030101010101" pitchFamily="2" charset="-122"/>
              </a:rPr>
              <a:t>（</a:t>
            </a:r>
            <a:r>
              <a:rPr lang="en-US" altLang="zh-CN" sz="2000" dirty="0">
                <a:ea typeface="宋体" panose="02010600030101010101" pitchFamily="2" charset="-122"/>
              </a:rPr>
              <a:t>1</a:t>
            </a:r>
            <a:r>
              <a:rPr lang="zh-CN" altLang="zh-CN" sz="2000" dirty="0">
                <a:ea typeface="宋体" panose="02010600030101010101" pitchFamily="2" charset="-122"/>
              </a:rPr>
              <a:t>）尿量</a:t>
            </a:r>
            <a:endParaRPr lang="zh-CN" altLang="zh-CN" sz="2000" dirty="0">
              <a:ea typeface="宋体" panose="02010600030101010101" pitchFamily="2" charset="-122"/>
            </a:endParaRPr>
          </a:p>
          <a:p>
            <a:r>
              <a:rPr lang="zh-CN" altLang="zh-CN" sz="2000" dirty="0">
                <a:ea typeface="宋体" panose="02010600030101010101" pitchFamily="2" charset="-122"/>
              </a:rPr>
              <a:t>【正常参考值】</a:t>
            </a:r>
            <a:r>
              <a:rPr lang="en-US" altLang="zh-CN" sz="2000" dirty="0">
                <a:ea typeface="宋体" panose="02010600030101010101" pitchFamily="2" charset="-122"/>
              </a:rPr>
              <a:t>  1000</a:t>
            </a:r>
            <a:r>
              <a:rPr lang="zh-CN" altLang="zh-CN" sz="2000" dirty="0">
                <a:ea typeface="宋体" panose="02010600030101010101" pitchFamily="2" charset="-122"/>
              </a:rPr>
              <a:t>～</a:t>
            </a:r>
            <a:r>
              <a:rPr lang="en-US" altLang="zh-CN" sz="2000" dirty="0">
                <a:ea typeface="宋体" panose="02010600030101010101" pitchFamily="2" charset="-122"/>
              </a:rPr>
              <a:t>2000ml</a:t>
            </a:r>
            <a:r>
              <a:rPr lang="zh-CN" altLang="zh-CN" sz="2000" dirty="0">
                <a:ea typeface="宋体" panose="02010600030101010101" pitchFamily="2" charset="-122"/>
              </a:rPr>
              <a:t>／</a:t>
            </a:r>
            <a:r>
              <a:rPr lang="en-US" altLang="zh-CN" sz="2000" dirty="0">
                <a:ea typeface="宋体" panose="02010600030101010101" pitchFamily="2" charset="-122"/>
              </a:rPr>
              <a:t>24h(</a:t>
            </a:r>
            <a:r>
              <a:rPr lang="zh-CN" altLang="zh-CN" sz="2000" dirty="0">
                <a:ea typeface="宋体" panose="02010600030101010101" pitchFamily="2" charset="-122"/>
              </a:rPr>
              <a:t>成人</a:t>
            </a:r>
            <a:r>
              <a:rPr lang="en-US" altLang="zh-CN" sz="2000" dirty="0">
                <a:ea typeface="宋体" panose="02010600030101010101" pitchFamily="2" charset="-122"/>
              </a:rPr>
              <a:t>)</a:t>
            </a:r>
            <a:r>
              <a:rPr lang="zh-CN" altLang="zh-CN" sz="2000" dirty="0">
                <a:ea typeface="宋体" panose="02010600030101010101" pitchFamily="2" charset="-122"/>
              </a:rPr>
              <a:t>，或</a:t>
            </a:r>
            <a:r>
              <a:rPr lang="en-US" altLang="zh-CN" sz="2000" dirty="0">
                <a:ea typeface="宋体" panose="02010600030101010101" pitchFamily="2" charset="-122"/>
              </a:rPr>
              <a:t>1ml/h·kg</a:t>
            </a:r>
            <a:r>
              <a:rPr lang="zh-CN" altLang="zh-CN" sz="2000" dirty="0">
                <a:ea typeface="宋体" panose="02010600030101010101" pitchFamily="2" charset="-122"/>
              </a:rPr>
              <a:t>。</a:t>
            </a:r>
            <a:endParaRPr lang="zh-CN" altLang="zh-CN" sz="2000" dirty="0">
              <a:ea typeface="宋体" panose="02010600030101010101" pitchFamily="2" charset="-122"/>
            </a:endParaRPr>
          </a:p>
          <a:p>
            <a:r>
              <a:rPr lang="zh-CN" altLang="zh-CN" sz="2000" dirty="0">
                <a:ea typeface="宋体" panose="02010600030101010101" pitchFamily="2" charset="-122"/>
              </a:rPr>
              <a:t>【临床意义】</a:t>
            </a:r>
            <a:r>
              <a:rPr lang="en-US" altLang="zh-CN" sz="2000" b="0" dirty="0">
                <a:ea typeface="宋体" panose="02010600030101010101" pitchFamily="2" charset="-122"/>
              </a:rPr>
              <a:t>1.</a:t>
            </a:r>
            <a:r>
              <a:rPr lang="zh-CN" altLang="zh-CN" sz="2000" dirty="0">
                <a:ea typeface="宋体" panose="02010600030101010101" pitchFamily="2" charset="-122"/>
              </a:rPr>
              <a:t>尿量增多：</a:t>
            </a:r>
            <a:r>
              <a:rPr lang="en-US" altLang="zh-CN" sz="2000" dirty="0">
                <a:ea typeface="宋体" panose="02010600030101010101" pitchFamily="2" charset="-122"/>
              </a:rPr>
              <a:t>24h</a:t>
            </a:r>
            <a:r>
              <a:rPr lang="zh-CN" altLang="zh-CN" sz="2000" dirty="0">
                <a:ea typeface="宋体" panose="02010600030101010101" pitchFamily="2" charset="-122"/>
              </a:rPr>
              <a:t>尿量超过</a:t>
            </a:r>
            <a:r>
              <a:rPr lang="en-US" altLang="zh-CN" sz="2000" dirty="0">
                <a:ea typeface="宋体" panose="02010600030101010101" pitchFamily="2" charset="-122"/>
              </a:rPr>
              <a:t>2500ml</a:t>
            </a:r>
            <a:r>
              <a:rPr lang="zh-CN" altLang="zh-CN" sz="2000" dirty="0">
                <a:ea typeface="宋体" panose="02010600030101010101" pitchFamily="2" charset="-122"/>
              </a:rPr>
              <a:t>，称为多尿。可见于水摄入过多、应用利尿剂和某些药物，内分泌系统疾病：如糖尿病，尿糖增多引起的溶质性利尿，尿崩症、慢性肾炎，急性肾衰竭多尿期。</a:t>
            </a:r>
            <a:endParaRPr lang="zh-CN" altLang="zh-CN" sz="2000" dirty="0">
              <a:ea typeface="宋体" panose="02010600030101010101" pitchFamily="2" charset="-122"/>
            </a:endParaRPr>
          </a:p>
          <a:p>
            <a:r>
              <a:rPr lang="en-US" altLang="zh-CN" sz="2000" dirty="0">
                <a:ea typeface="宋体" panose="02010600030101010101" pitchFamily="2" charset="-122"/>
              </a:rPr>
              <a:t>2.</a:t>
            </a:r>
            <a:r>
              <a:rPr lang="zh-CN" altLang="zh-CN" sz="2000" dirty="0">
                <a:ea typeface="宋体" panose="02010600030101010101" pitchFamily="2" charset="-122"/>
              </a:rPr>
              <a:t>尿量减少：成人尿量低于</a:t>
            </a:r>
            <a:r>
              <a:rPr lang="en-US" altLang="zh-CN" sz="2000" dirty="0">
                <a:ea typeface="宋体" panose="02010600030101010101" pitchFamily="2" charset="-122"/>
              </a:rPr>
              <a:t>400ml/24h</a:t>
            </a:r>
            <a:r>
              <a:rPr lang="zh-CN" altLang="zh-CN" sz="2000" dirty="0">
                <a:ea typeface="宋体" panose="02010600030101010101" pitchFamily="2" charset="-122"/>
              </a:rPr>
              <a:t>或</a:t>
            </a:r>
            <a:r>
              <a:rPr lang="en-US" altLang="zh-CN" sz="2000" dirty="0">
                <a:ea typeface="宋体" panose="02010600030101010101" pitchFamily="2" charset="-122"/>
              </a:rPr>
              <a:t>17ml/h</a:t>
            </a:r>
            <a:r>
              <a:rPr lang="zh-CN" altLang="zh-CN" sz="2000" dirty="0">
                <a:ea typeface="宋体" panose="02010600030101010101" pitchFamily="2" charset="-122"/>
              </a:rPr>
              <a:t>，称为少尿</a:t>
            </a:r>
            <a:r>
              <a:rPr lang="en-US" altLang="zh-CN" sz="2000" dirty="0">
                <a:ea typeface="宋体" panose="02010600030101010101" pitchFamily="2" charset="-122"/>
              </a:rPr>
              <a:t>,</a:t>
            </a:r>
            <a:r>
              <a:rPr lang="zh-CN" altLang="zh-CN" sz="2000" dirty="0">
                <a:ea typeface="宋体" panose="02010600030101010101" pitchFamily="2" charset="-122"/>
              </a:rPr>
              <a:t>而低于</a:t>
            </a:r>
            <a:r>
              <a:rPr lang="en-US" altLang="zh-CN" sz="2000" dirty="0">
                <a:ea typeface="宋体" panose="02010600030101010101" pitchFamily="2" charset="-122"/>
              </a:rPr>
              <a:t>100ml/24h</a:t>
            </a:r>
            <a:r>
              <a:rPr lang="zh-CN" altLang="zh-CN" sz="2000" dirty="0">
                <a:ea typeface="宋体" panose="02010600030101010101" pitchFamily="2" charset="-122"/>
              </a:rPr>
              <a:t>，则称为无尿。见于休克、心衰、脱水及其他引起有效血容量减少病症可导致肾小球滤过不足而出现少尿，各种肾脏实质性改变而导致的少尿，因结石、尿路狭窄、肿瘤压迫引起尿路梗阻或排尿功能障碍所致。</a:t>
            </a:r>
            <a:endParaRPr lang="zh-CN" altLang="zh-CN" sz="20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内容占位符 2"/>
          <p:cNvSpPr>
            <a:spLocks noGrp="1"/>
          </p:cNvSpPr>
          <p:nvPr>
            <p:ph idx="1"/>
          </p:nvPr>
        </p:nvSpPr>
        <p:spPr/>
        <p:txBody>
          <a:bodyPr vert="horz" wrap="square" lIns="91440" tIns="45720" rIns="91440" bIns="45720" anchor="t" anchorCtr="0">
            <a:normAutofit lnSpcReduction="10000"/>
          </a:bodyPr>
          <a:p>
            <a:r>
              <a:rPr lang="zh-CN" altLang="zh-CN" sz="1600" dirty="0">
                <a:ea typeface="宋体" panose="02010600030101010101" pitchFamily="2" charset="-122"/>
              </a:rPr>
              <a:t>（</a:t>
            </a:r>
            <a:r>
              <a:rPr lang="en-US" altLang="zh-CN" sz="1600" dirty="0">
                <a:ea typeface="宋体" panose="02010600030101010101" pitchFamily="2" charset="-122"/>
              </a:rPr>
              <a:t>2</a:t>
            </a:r>
            <a:r>
              <a:rPr lang="zh-CN" altLang="zh-CN" sz="1600" dirty="0">
                <a:ea typeface="宋体" panose="02010600030101010101" pitchFamily="2" charset="-122"/>
              </a:rPr>
              <a:t>）尿液外观</a:t>
            </a:r>
            <a:endParaRPr lang="zh-CN" altLang="zh-CN" sz="1600" dirty="0">
              <a:ea typeface="宋体" panose="02010600030101010101" pitchFamily="2" charset="-122"/>
            </a:endParaRPr>
          </a:p>
          <a:p>
            <a:r>
              <a:rPr lang="zh-CN" altLang="zh-CN" sz="1600" dirty="0">
                <a:ea typeface="宋体" panose="02010600030101010101" pitchFamily="2" charset="-122"/>
              </a:rPr>
              <a:t>【正常参考值】</a:t>
            </a:r>
            <a:r>
              <a:rPr lang="en-US" altLang="zh-CN" sz="1600" dirty="0">
                <a:ea typeface="宋体" panose="02010600030101010101" pitchFamily="2" charset="-122"/>
              </a:rPr>
              <a:t>  </a:t>
            </a:r>
            <a:r>
              <a:rPr lang="zh-CN" altLang="zh-CN" sz="1600" dirty="0">
                <a:ea typeface="宋体" panose="02010600030101010101" pitchFamily="2" charset="-122"/>
              </a:rPr>
              <a:t>正常新鲜尿液清澈透明。</a:t>
            </a:r>
            <a:endParaRPr lang="zh-CN" altLang="zh-CN" sz="1600" dirty="0">
              <a:ea typeface="宋体" panose="02010600030101010101" pitchFamily="2" charset="-122"/>
            </a:endParaRPr>
          </a:p>
          <a:p>
            <a:r>
              <a:rPr lang="zh-CN" altLang="zh-CN" sz="1600" dirty="0">
                <a:ea typeface="宋体" panose="02010600030101010101" pitchFamily="2" charset="-122"/>
              </a:rPr>
              <a:t>【临床意义】尿液颜色受食物、尿色素、药物等影响，一般呈淡黄色至深黄色。</a:t>
            </a:r>
            <a:endParaRPr lang="zh-CN" altLang="zh-CN" sz="1600" dirty="0">
              <a:ea typeface="宋体" panose="02010600030101010101" pitchFamily="2" charset="-122"/>
            </a:endParaRPr>
          </a:p>
          <a:p>
            <a:r>
              <a:rPr lang="en-US" altLang="zh-CN" sz="1600" dirty="0">
                <a:ea typeface="宋体" panose="02010600030101010101" pitchFamily="2" charset="-122"/>
              </a:rPr>
              <a:t>1.</a:t>
            </a:r>
            <a:r>
              <a:rPr lang="zh-CN" altLang="zh-CN" sz="1600" dirty="0">
                <a:ea typeface="宋体" panose="02010600030101010101" pitchFamily="2" charset="-122"/>
              </a:rPr>
              <a:t>血尿：尿液内含有一定量的红细胞，称为血尿，可呈淡红色云雾状、洗肉水样或混有血凝块。每升尿液中含血量超过</a:t>
            </a:r>
            <a:r>
              <a:rPr lang="en-US" altLang="zh-CN" sz="1600" dirty="0">
                <a:ea typeface="宋体" panose="02010600030101010101" pitchFamily="2" charset="-122"/>
              </a:rPr>
              <a:t>1ml</a:t>
            </a:r>
            <a:r>
              <a:rPr lang="zh-CN" altLang="zh-CN" sz="1600" dirty="0">
                <a:ea typeface="宋体" panose="02010600030101010101" pitchFamily="2" charset="-122"/>
              </a:rPr>
              <a:t>，即可出现淡红色，称肉眼血尿。尿液外观变化不明显，离心沉淀后，镜检时每高倍镜视野红细胞平均＞</a:t>
            </a:r>
            <a:r>
              <a:rPr lang="en-US" altLang="zh-CN" sz="1600" dirty="0">
                <a:ea typeface="宋体" panose="02010600030101010101" pitchFamily="2" charset="-122"/>
              </a:rPr>
              <a:t>3</a:t>
            </a:r>
            <a:r>
              <a:rPr lang="zh-CN" altLang="zh-CN" sz="1600" dirty="0">
                <a:ea typeface="宋体" panose="02010600030101010101" pitchFamily="2" charset="-122"/>
              </a:rPr>
              <a:t>个，称为镜下血尿。血尿多见于泌尿系统炎症、结石、肿瘤、结核、外伤等，也可见于血液系统疾病，如血友病、血小板减少性紫癜等。</a:t>
            </a:r>
            <a:endParaRPr lang="zh-CN" altLang="zh-CN" sz="1600" dirty="0">
              <a:ea typeface="宋体" panose="02010600030101010101" pitchFamily="2" charset="-122"/>
            </a:endParaRPr>
          </a:p>
          <a:p>
            <a:r>
              <a:rPr lang="en-US" altLang="zh-CN" sz="1600" dirty="0">
                <a:ea typeface="宋体" panose="02010600030101010101" pitchFamily="2" charset="-122"/>
              </a:rPr>
              <a:t>2.</a:t>
            </a:r>
            <a:r>
              <a:rPr lang="zh-CN" altLang="zh-CN" sz="1600" dirty="0">
                <a:ea typeface="宋体" panose="02010600030101010101" pitchFamily="2" charset="-122"/>
              </a:rPr>
              <a:t>血红蛋白尿及肌红蛋白尿：当血红蛋白和肌红蛋白出现于尿中，可使尿液呈浓茶色、红葡萄酒色或酱油色。血红蛋白尿主要见于严重的血管内溶血，如溶血性贫血、血型不合的输血反应、阵发性睡眠性血红蛋白尿等。肌红蛋白尿常见于挤压综合征、缺血性肌坏死等。</a:t>
            </a:r>
            <a:endParaRPr lang="zh-CN" altLang="zh-CN" sz="1600" dirty="0">
              <a:ea typeface="宋体" panose="02010600030101010101" pitchFamily="2" charset="-122"/>
            </a:endParaRPr>
          </a:p>
          <a:p>
            <a:r>
              <a:rPr lang="en-US" altLang="zh-CN" sz="1600" dirty="0">
                <a:ea typeface="宋体" panose="02010600030101010101" pitchFamily="2" charset="-122"/>
              </a:rPr>
              <a:t>3.</a:t>
            </a:r>
            <a:r>
              <a:rPr lang="zh-CN" altLang="zh-CN" sz="1600" dirty="0">
                <a:ea typeface="宋体" panose="02010600030101010101" pitchFamily="2" charset="-122"/>
              </a:rPr>
              <a:t>胆红素尿：尿内含有大量的结合胆红素，尿液呈深黄色豆油样改变，振荡后出现黄色泡沫且不易消失，常见于阻塞性黄疸和肝细胞性黄疸。</a:t>
            </a:r>
            <a:endParaRPr lang="zh-CN" altLang="zh-CN" sz="1600" dirty="0">
              <a:ea typeface="宋体" panose="02010600030101010101" pitchFamily="2" charset="-122"/>
            </a:endParaRPr>
          </a:p>
          <a:p>
            <a:r>
              <a:rPr lang="en-US" altLang="zh-CN" sz="1600" dirty="0">
                <a:ea typeface="宋体" panose="02010600030101010101" pitchFamily="2" charset="-122"/>
              </a:rPr>
              <a:t>4.</a:t>
            </a:r>
            <a:r>
              <a:rPr lang="zh-CN" altLang="zh-CN" sz="1600" dirty="0">
                <a:ea typeface="宋体" panose="02010600030101010101" pitchFamily="2" charset="-122"/>
              </a:rPr>
              <a:t>脓尿和菌尿：当尿内含有大量的脓细胞、炎性渗出物或细菌时，新鲜尿液呈白色混浊或云雾状。加热或加酸均不能使混浊消失。脓尿和菌尿见于泌尿系统感染如肾盂肾炎、膀胱炎等。</a:t>
            </a:r>
            <a:endParaRPr lang="zh-CN" altLang="zh-CN" sz="1600" dirty="0">
              <a:ea typeface="宋体" panose="02010600030101010101" pitchFamily="2" charset="-122"/>
            </a:endParaRPr>
          </a:p>
          <a:p>
            <a:r>
              <a:rPr lang="en-US" altLang="zh-CN" sz="1600" dirty="0">
                <a:ea typeface="宋体" panose="02010600030101010101" pitchFamily="2" charset="-122"/>
              </a:rPr>
              <a:t>5.</a:t>
            </a:r>
            <a:r>
              <a:rPr lang="zh-CN" altLang="zh-CN" sz="1600" dirty="0">
                <a:ea typeface="宋体" panose="02010600030101010101" pitchFamily="2" charset="-122"/>
              </a:rPr>
              <a:t>乳糜尿和脂肪尿：尿中混有淋巴液而呈稀牛奶状称为乳糜尿。尿中出现脂肪小滴则称为脂肪尿。乳糜尿可见于丝虫病及，肾周围淋巴管梗阻。脂肪尿见于脂肪挤压损伤、骨折和肾病综合征等。</a:t>
            </a:r>
            <a:endParaRPr lang="zh-CN" altLang="zh-CN" sz="16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4" name="图片 3"/>
          <p:cNvPicPr>
            <a:picLocks noChangeAspect="1"/>
          </p:cNvPicPr>
          <p:nvPr/>
        </p:nvPicPr>
        <p:blipFill>
          <a:blip r:embed="rId1"/>
          <a:stretch>
            <a:fillRect/>
          </a:stretch>
        </p:blipFill>
        <p:spPr>
          <a:xfrm>
            <a:off x="3452813" y="1268413"/>
            <a:ext cx="5400675" cy="3268662"/>
          </a:xfrm>
          <a:prstGeom prst="rect">
            <a:avLst/>
          </a:prstGeom>
          <a:noFill/>
          <a:ln w="9525">
            <a:noFill/>
          </a:ln>
        </p:spPr>
      </p:pic>
      <p:sp>
        <p:nvSpPr>
          <p:cNvPr id="33795" name="文本框 4"/>
          <p:cNvSpPr txBox="1"/>
          <p:nvPr/>
        </p:nvSpPr>
        <p:spPr>
          <a:xfrm>
            <a:off x="1992313" y="4752975"/>
            <a:ext cx="8531225" cy="368300"/>
          </a:xfrm>
          <a:prstGeom prst="rect">
            <a:avLst/>
          </a:prstGeom>
          <a:noFill/>
          <a:ln w="9525">
            <a:noFill/>
          </a:ln>
        </p:spPr>
        <p:txBody>
          <a:bodyPr>
            <a:spAutoFit/>
          </a:bodyPr>
          <a:p>
            <a:r>
              <a:rPr lang="en-US" altLang="zh-CN" dirty="0">
                <a:latin typeface="Arial" panose="020B0604020202020204" pitchFamily="34" charset="0"/>
                <a:ea typeface="宋体" panose="02010600030101010101" pitchFamily="2" charset="-122"/>
              </a:rPr>
              <a:t>1.</a:t>
            </a:r>
            <a:r>
              <a:rPr lang="zh-CN" altLang="en-US" dirty="0">
                <a:latin typeface="Arial" panose="020B0604020202020204" pitchFamily="34" charset="0"/>
                <a:ea typeface="宋体" panose="02010600030101010101" pitchFamily="2" charset="-122"/>
              </a:rPr>
              <a:t>正常尿液</a:t>
            </a:r>
            <a:r>
              <a:rPr lang="en-US" altLang="zh-CN" dirty="0">
                <a:latin typeface="Arial" panose="020B0604020202020204" pitchFamily="34" charset="0"/>
                <a:ea typeface="宋体" panose="02010600030101010101" pitchFamily="2" charset="-122"/>
              </a:rPr>
              <a:t>2.</a:t>
            </a:r>
            <a:r>
              <a:rPr lang="zh-CN" altLang="en-US" dirty="0">
                <a:latin typeface="Arial" panose="020B0604020202020204" pitchFamily="34" charset="0"/>
                <a:ea typeface="宋体" panose="02010600030101010101" pitchFamily="2" charset="-122"/>
              </a:rPr>
              <a:t>结晶尿</a:t>
            </a:r>
            <a:r>
              <a:rPr lang="en-US" altLang="zh-CN" dirty="0">
                <a:latin typeface="Arial" panose="020B0604020202020204" pitchFamily="34" charset="0"/>
                <a:ea typeface="宋体" panose="02010600030101010101" pitchFamily="2" charset="-122"/>
              </a:rPr>
              <a:t>3.</a:t>
            </a:r>
            <a:r>
              <a:rPr lang="zh-CN" altLang="en-US" dirty="0">
                <a:latin typeface="Arial" panose="020B0604020202020204" pitchFamily="34" charset="0"/>
                <a:ea typeface="宋体" panose="02010600030101010101" pitchFamily="2" charset="-122"/>
              </a:rPr>
              <a:t>脓尿</a:t>
            </a:r>
            <a:r>
              <a:rPr lang="en-US" altLang="zh-CN" dirty="0">
                <a:latin typeface="Arial" panose="020B0604020202020204" pitchFamily="34" charset="0"/>
                <a:ea typeface="宋体" panose="02010600030101010101" pitchFamily="2" charset="-122"/>
              </a:rPr>
              <a:t>4.</a:t>
            </a:r>
            <a:r>
              <a:rPr lang="zh-CN" altLang="en-US" dirty="0">
                <a:latin typeface="Arial" panose="020B0604020202020204" pitchFamily="34" charset="0"/>
                <a:ea typeface="宋体" panose="02010600030101010101" pitchFamily="2" charset="-122"/>
              </a:rPr>
              <a:t>胆红素尿</a:t>
            </a:r>
            <a:r>
              <a:rPr lang="en-US" altLang="zh-CN" dirty="0">
                <a:latin typeface="Arial" panose="020B0604020202020204" pitchFamily="34" charset="0"/>
                <a:ea typeface="宋体" panose="02010600030101010101" pitchFamily="2" charset="-122"/>
              </a:rPr>
              <a:t>5.</a:t>
            </a:r>
            <a:r>
              <a:rPr lang="zh-CN" altLang="en-US" dirty="0">
                <a:latin typeface="Arial" panose="020B0604020202020204" pitchFamily="34" charset="0"/>
                <a:ea typeface="宋体" panose="02010600030101010101" pitchFamily="2" charset="-122"/>
              </a:rPr>
              <a:t>新鲜血尿洗肉水样</a:t>
            </a:r>
            <a:r>
              <a:rPr lang="en-US" altLang="zh-CN" dirty="0">
                <a:latin typeface="Arial" panose="020B0604020202020204" pitchFamily="34" charset="0"/>
                <a:ea typeface="宋体" panose="02010600030101010101" pitchFamily="2" charset="-122"/>
              </a:rPr>
              <a:t>6.</a:t>
            </a:r>
            <a:r>
              <a:rPr lang="zh-CN" altLang="en-US" dirty="0">
                <a:latin typeface="Arial" panose="020B0604020202020204" pitchFamily="34" charset="0"/>
                <a:ea typeface="宋体" panose="02010600030101010101" pitchFamily="2" charset="-122"/>
              </a:rPr>
              <a:t>陈旧血尿</a:t>
            </a:r>
            <a:r>
              <a:rPr lang="en-US" altLang="zh-CN" dirty="0">
                <a:latin typeface="Arial" panose="020B0604020202020204" pitchFamily="34" charset="0"/>
                <a:ea typeface="宋体" panose="02010600030101010101" pitchFamily="2" charset="-122"/>
              </a:rPr>
              <a:t>7.</a:t>
            </a:r>
            <a:r>
              <a:rPr lang="zh-CN" altLang="en-US" dirty="0">
                <a:latin typeface="Arial" panose="020B0604020202020204" pitchFamily="34" charset="0"/>
                <a:ea typeface="宋体" panose="02010600030101010101" pitchFamily="2" charset="-122"/>
              </a:rPr>
              <a:t>血红蛋白尿</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内容占位符 2"/>
          <p:cNvSpPr>
            <a:spLocks noGrp="1"/>
          </p:cNvSpPr>
          <p:nvPr>
            <p:ph idx="1"/>
          </p:nvPr>
        </p:nvSpPr>
        <p:spPr>
          <a:xfrm>
            <a:off x="1919288" y="1196975"/>
            <a:ext cx="8229600" cy="4754563"/>
          </a:xfrm>
        </p:spPr>
        <p:txBody>
          <a:bodyPr vert="horz" wrap="square" lIns="91440" tIns="45720" rIns="91440" bIns="45720" anchor="t" anchorCtr="0">
            <a:normAutofit lnSpcReduction="20000"/>
          </a:bodyPr>
          <a:p>
            <a:r>
              <a:rPr lang="zh-CN" altLang="zh-CN" sz="1800" dirty="0">
                <a:ea typeface="宋体" panose="02010600030101010101" pitchFamily="2" charset="-122"/>
              </a:rPr>
              <a:t>（</a:t>
            </a:r>
            <a:r>
              <a:rPr lang="en-US" altLang="zh-CN" sz="1800" dirty="0">
                <a:ea typeface="宋体" panose="02010600030101010101" pitchFamily="2" charset="-122"/>
              </a:rPr>
              <a:t>3</a:t>
            </a:r>
            <a:r>
              <a:rPr lang="zh-CN" altLang="zh-CN" sz="1800" dirty="0">
                <a:ea typeface="宋体" panose="02010600030101010101" pitchFamily="2" charset="-122"/>
              </a:rPr>
              <a:t>）酸碱性</a:t>
            </a:r>
            <a:endParaRPr lang="zh-CN" altLang="zh-CN" sz="1800" dirty="0">
              <a:ea typeface="宋体" panose="02010600030101010101" pitchFamily="2" charset="-122"/>
            </a:endParaRPr>
          </a:p>
          <a:p>
            <a:r>
              <a:rPr lang="zh-CN" altLang="zh-CN" sz="1800" dirty="0">
                <a:ea typeface="宋体" panose="02010600030101010101" pitchFamily="2" charset="-122"/>
              </a:rPr>
              <a:t>【正常参考值】</a:t>
            </a:r>
            <a:r>
              <a:rPr lang="en-US" altLang="zh-CN" sz="1800" dirty="0">
                <a:ea typeface="宋体" panose="02010600030101010101" pitchFamily="2" charset="-122"/>
              </a:rPr>
              <a:t>  pH</a:t>
            </a:r>
            <a:r>
              <a:rPr lang="zh-CN" altLang="zh-CN" sz="1800" dirty="0">
                <a:ea typeface="宋体" panose="02010600030101010101" pitchFamily="2" charset="-122"/>
              </a:rPr>
              <a:t>约</a:t>
            </a:r>
            <a:r>
              <a:rPr lang="en-US" altLang="zh-CN" sz="1800" dirty="0">
                <a:ea typeface="宋体" panose="02010600030101010101" pitchFamily="2" charset="-122"/>
              </a:rPr>
              <a:t>6.5</a:t>
            </a:r>
            <a:r>
              <a:rPr lang="zh-CN" altLang="zh-CN" sz="1800" dirty="0">
                <a:ea typeface="宋体" panose="02010600030101010101" pitchFamily="2" charset="-122"/>
              </a:rPr>
              <a:t>，波动在</a:t>
            </a:r>
            <a:r>
              <a:rPr lang="en-US" altLang="zh-CN" sz="1800" dirty="0">
                <a:ea typeface="宋体" panose="02010600030101010101" pitchFamily="2" charset="-122"/>
              </a:rPr>
              <a:t>4.5</a:t>
            </a:r>
            <a:r>
              <a:rPr lang="zh-CN" altLang="zh-CN" sz="1800" dirty="0">
                <a:ea typeface="宋体" panose="02010600030101010101" pitchFamily="2" charset="-122"/>
              </a:rPr>
              <a:t>～</a:t>
            </a:r>
            <a:r>
              <a:rPr lang="en-US" altLang="zh-CN" sz="1800" dirty="0">
                <a:ea typeface="宋体" panose="02010600030101010101" pitchFamily="2" charset="-122"/>
              </a:rPr>
              <a:t>8.0</a:t>
            </a:r>
            <a:r>
              <a:rPr lang="zh-CN" altLang="zh-CN" sz="1800" dirty="0">
                <a:ea typeface="宋体" panose="02010600030101010101" pitchFamily="2" charset="-122"/>
              </a:rPr>
              <a:t>。</a:t>
            </a:r>
            <a:endParaRPr lang="zh-CN" altLang="zh-CN" sz="1800" dirty="0">
              <a:ea typeface="宋体" panose="02010600030101010101" pitchFamily="2" charset="-122"/>
            </a:endParaRPr>
          </a:p>
          <a:p>
            <a:r>
              <a:rPr lang="zh-CN" altLang="zh-CN" sz="1800" dirty="0">
                <a:ea typeface="宋体" panose="02010600030101010101" pitchFamily="2" charset="-122"/>
              </a:rPr>
              <a:t>【临床意义】 由于膳食结构的影响，尿液酸碱度可有较大的生理性变化，肉食为主者尿液偏酸性，素食为主者尿液偏碱性。</a:t>
            </a:r>
            <a:endParaRPr lang="zh-CN" altLang="zh-CN" sz="1800" dirty="0">
              <a:ea typeface="宋体" panose="02010600030101010101" pitchFamily="2" charset="-122"/>
            </a:endParaRPr>
          </a:p>
          <a:p>
            <a:r>
              <a:rPr lang="en-US" altLang="zh-CN" sz="1800" dirty="0">
                <a:ea typeface="宋体" panose="02010600030101010101" pitchFamily="2" charset="-122"/>
              </a:rPr>
              <a:t>1.</a:t>
            </a:r>
            <a:r>
              <a:rPr lang="zh-CN" altLang="zh-CN" sz="1800" dirty="0">
                <a:ea typeface="宋体" panose="02010600030101010101" pitchFamily="2" charset="-122"/>
              </a:rPr>
              <a:t>尿</a:t>
            </a:r>
            <a:r>
              <a:rPr lang="en-US" altLang="zh-CN" sz="1800" dirty="0">
                <a:ea typeface="宋体" panose="02010600030101010101" pitchFamily="2" charset="-122"/>
              </a:rPr>
              <a:t>pH</a:t>
            </a:r>
            <a:r>
              <a:rPr lang="zh-CN" altLang="zh-CN" sz="1800" dirty="0">
                <a:ea typeface="宋体" panose="02010600030101010101" pitchFamily="2" charset="-122"/>
              </a:rPr>
              <a:t>降低：见于酸中毒、高热、痛风、糖尿病及口服氯化铵、维生素</a:t>
            </a:r>
            <a:r>
              <a:rPr lang="en-US" altLang="zh-CN" sz="1800" dirty="0">
                <a:ea typeface="宋体" panose="02010600030101010101" pitchFamily="2" charset="-122"/>
              </a:rPr>
              <a:t>C</a:t>
            </a:r>
            <a:r>
              <a:rPr lang="zh-CN" altLang="zh-CN" sz="1800" dirty="0">
                <a:ea typeface="宋体" panose="02010600030101010101" pitchFamily="2" charset="-122"/>
              </a:rPr>
              <a:t>等酸性药物。 </a:t>
            </a:r>
            <a:endParaRPr lang="zh-CN" altLang="zh-CN" sz="1800" dirty="0">
              <a:ea typeface="宋体" panose="02010600030101010101" pitchFamily="2" charset="-122"/>
            </a:endParaRPr>
          </a:p>
          <a:p>
            <a:r>
              <a:rPr lang="en-US" altLang="zh-CN" sz="1800" dirty="0">
                <a:ea typeface="宋体" panose="02010600030101010101" pitchFamily="2" charset="-122"/>
              </a:rPr>
              <a:t>2.</a:t>
            </a:r>
            <a:r>
              <a:rPr lang="zh-CN" altLang="zh-CN" sz="1800" dirty="0">
                <a:ea typeface="宋体" panose="02010600030101010101" pitchFamily="2" charset="-122"/>
              </a:rPr>
              <a:t>尿</a:t>
            </a:r>
            <a:r>
              <a:rPr lang="en-US" altLang="zh-CN" sz="1800" dirty="0">
                <a:ea typeface="宋体" panose="02010600030101010101" pitchFamily="2" charset="-122"/>
              </a:rPr>
              <a:t>pH</a:t>
            </a:r>
            <a:r>
              <a:rPr lang="zh-CN" altLang="zh-CN" sz="1800" dirty="0">
                <a:ea typeface="宋体" panose="02010600030101010101" pitchFamily="2" charset="-122"/>
              </a:rPr>
              <a:t>增高：见于碱中毒、尿潴留、膀胱炎、应用利尿剂、肾小管性酸中毒等。</a:t>
            </a:r>
            <a:endParaRPr lang="zh-CN" altLang="zh-CN" sz="1800" dirty="0">
              <a:ea typeface="宋体" panose="02010600030101010101" pitchFamily="2" charset="-122"/>
            </a:endParaRPr>
          </a:p>
          <a:p>
            <a:r>
              <a:rPr lang="zh-CN" altLang="zh-CN" sz="1800" dirty="0">
                <a:ea typeface="宋体" panose="02010600030101010101" pitchFamily="2" charset="-122"/>
              </a:rPr>
              <a:t>（</a:t>
            </a:r>
            <a:r>
              <a:rPr lang="en-US" altLang="zh-CN" sz="1800" dirty="0">
                <a:ea typeface="宋体" panose="02010600030101010101" pitchFamily="2" charset="-122"/>
              </a:rPr>
              <a:t>4</a:t>
            </a:r>
            <a:r>
              <a:rPr lang="zh-CN" altLang="zh-CN" sz="1800" dirty="0">
                <a:ea typeface="宋体" panose="02010600030101010101" pitchFamily="2" charset="-122"/>
              </a:rPr>
              <a:t>）尿比重</a:t>
            </a:r>
            <a:endParaRPr lang="zh-CN" altLang="zh-CN" sz="1800" dirty="0">
              <a:ea typeface="宋体" panose="02010600030101010101" pitchFamily="2" charset="-122"/>
            </a:endParaRPr>
          </a:p>
          <a:p>
            <a:r>
              <a:rPr lang="zh-CN" altLang="zh-CN" sz="1800" dirty="0">
                <a:ea typeface="宋体" panose="02010600030101010101" pitchFamily="2" charset="-122"/>
              </a:rPr>
              <a:t>尿比重是指在</a:t>
            </a:r>
            <a:r>
              <a:rPr lang="en-US" altLang="zh-CN" sz="1800" dirty="0">
                <a:ea typeface="宋体" panose="02010600030101010101" pitchFamily="2" charset="-122"/>
              </a:rPr>
              <a:t>4</a:t>
            </a:r>
            <a:r>
              <a:rPr lang="zh-CN" altLang="zh-CN" sz="1800" dirty="0">
                <a:ea typeface="宋体" panose="02010600030101010101" pitchFamily="2" charset="-122"/>
              </a:rPr>
              <a:t>℃条件下尿液与同体积纯水的重量之比，反映肾小管的浓缩和稀释功能。</a:t>
            </a:r>
            <a:endParaRPr lang="zh-CN" altLang="zh-CN" sz="1800" dirty="0">
              <a:ea typeface="宋体" panose="02010600030101010101" pitchFamily="2" charset="-122"/>
            </a:endParaRPr>
          </a:p>
          <a:p>
            <a:r>
              <a:rPr lang="zh-CN" altLang="zh-CN" sz="1800" dirty="0">
                <a:ea typeface="宋体" panose="02010600030101010101" pitchFamily="2" charset="-122"/>
              </a:rPr>
              <a:t>【正常参考值】</a:t>
            </a:r>
            <a:r>
              <a:rPr lang="en-US" altLang="zh-CN" sz="1800" dirty="0">
                <a:ea typeface="宋体" panose="02010600030101010101" pitchFamily="2" charset="-122"/>
              </a:rPr>
              <a:t>1.015</a:t>
            </a:r>
            <a:r>
              <a:rPr lang="zh-CN" altLang="zh-CN" sz="1800" dirty="0">
                <a:ea typeface="宋体" panose="02010600030101010101" pitchFamily="2" charset="-122"/>
              </a:rPr>
              <a:t>～</a:t>
            </a:r>
            <a:r>
              <a:rPr lang="en-US" altLang="zh-CN" sz="1800" dirty="0">
                <a:ea typeface="宋体" panose="02010600030101010101" pitchFamily="2" charset="-122"/>
              </a:rPr>
              <a:t>1.025</a:t>
            </a:r>
            <a:r>
              <a:rPr lang="zh-CN" altLang="zh-CN" sz="1800" dirty="0">
                <a:ea typeface="宋体" panose="02010600030101010101" pitchFamily="2" charset="-122"/>
              </a:rPr>
              <a:t>，晨尿最高，一般大于</a:t>
            </a:r>
            <a:r>
              <a:rPr lang="en-US" altLang="zh-CN" sz="1800" dirty="0">
                <a:ea typeface="宋体" panose="02010600030101010101" pitchFamily="2" charset="-122"/>
              </a:rPr>
              <a:t>1.020</a:t>
            </a:r>
            <a:r>
              <a:rPr lang="zh-CN" altLang="zh-CN" sz="1800" dirty="0">
                <a:ea typeface="宋体" panose="02010600030101010101" pitchFamily="2" charset="-122"/>
              </a:rPr>
              <a:t>，婴幼儿尿比密偏低。</a:t>
            </a:r>
            <a:endParaRPr lang="zh-CN" altLang="zh-CN" sz="1800" dirty="0">
              <a:ea typeface="宋体" panose="02010600030101010101" pitchFamily="2" charset="-122"/>
            </a:endParaRPr>
          </a:p>
          <a:p>
            <a:r>
              <a:rPr lang="zh-CN" altLang="zh-CN" sz="1800" dirty="0">
                <a:ea typeface="宋体" panose="02010600030101010101" pitchFamily="2" charset="-122"/>
              </a:rPr>
              <a:t>【临床意义】</a:t>
            </a:r>
            <a:r>
              <a:rPr lang="en-US" altLang="zh-CN" sz="1800" dirty="0">
                <a:ea typeface="宋体" panose="02010600030101010101" pitchFamily="2" charset="-122"/>
              </a:rPr>
              <a:t>1.</a:t>
            </a:r>
            <a:r>
              <a:rPr lang="zh-CN" altLang="zh-CN" sz="1800" dirty="0">
                <a:ea typeface="宋体" panose="02010600030101010101" pitchFamily="2" charset="-122"/>
              </a:rPr>
              <a:t>尿比重增高：血容量不足导致的肾前性少尿、糖尿病、急性肾小球肾炎、肾病综合征等。</a:t>
            </a:r>
            <a:endParaRPr lang="zh-CN" altLang="zh-CN" sz="1800" dirty="0">
              <a:ea typeface="宋体" panose="02010600030101010101" pitchFamily="2" charset="-122"/>
            </a:endParaRPr>
          </a:p>
          <a:p>
            <a:r>
              <a:rPr lang="en-US" altLang="zh-CN" sz="1800" dirty="0">
                <a:ea typeface="宋体" panose="02010600030101010101" pitchFamily="2" charset="-122"/>
              </a:rPr>
              <a:t>2.</a:t>
            </a:r>
            <a:r>
              <a:rPr lang="zh-CN" altLang="zh-CN" sz="1800" dirty="0">
                <a:ea typeface="宋体" panose="02010600030101010101" pitchFamily="2" charset="-122"/>
              </a:rPr>
              <a:t>尿比重降低：大量饮水、慢性肾小球肾炎、慢性肾衰竭、肾小管间质疾病、尿崩症等。</a:t>
            </a:r>
            <a:endParaRPr lang="zh-CN" altLang="zh-CN" sz="18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内容占位符 2"/>
          <p:cNvSpPr>
            <a:spLocks noGrp="1"/>
          </p:cNvSpPr>
          <p:nvPr>
            <p:ph idx="1"/>
          </p:nvPr>
        </p:nvSpPr>
        <p:spPr/>
        <p:txBody>
          <a:bodyPr vert="horz" wrap="square" lIns="91440" tIns="45720" rIns="91440" bIns="45720" anchor="t" anchorCtr="0">
            <a:normAutofit lnSpcReduction="10000"/>
          </a:bodyPr>
          <a:p>
            <a:r>
              <a:rPr lang="en-US" altLang="zh-CN" sz="1800" dirty="0">
                <a:ea typeface="宋体" panose="02010600030101010101" pitchFamily="2" charset="-122"/>
              </a:rPr>
              <a:t>2.</a:t>
            </a:r>
            <a:r>
              <a:rPr lang="zh-CN" altLang="zh-CN" sz="1800" dirty="0">
                <a:ea typeface="宋体" panose="02010600030101010101" pitchFamily="2" charset="-122"/>
              </a:rPr>
              <a:t>化学检查</a:t>
            </a:r>
            <a:endParaRPr lang="zh-CN" altLang="zh-CN" sz="1800" dirty="0">
              <a:ea typeface="宋体" panose="02010600030101010101" pitchFamily="2" charset="-122"/>
            </a:endParaRPr>
          </a:p>
          <a:p>
            <a:r>
              <a:rPr lang="zh-CN" altLang="zh-CN" sz="1800" dirty="0">
                <a:ea typeface="宋体" panose="02010600030101010101" pitchFamily="2" charset="-122"/>
              </a:rPr>
              <a:t>（</a:t>
            </a:r>
            <a:r>
              <a:rPr lang="en-US" altLang="zh-CN" sz="1800" dirty="0">
                <a:ea typeface="宋体" panose="02010600030101010101" pitchFamily="2" charset="-122"/>
              </a:rPr>
              <a:t>1</a:t>
            </a:r>
            <a:r>
              <a:rPr lang="zh-CN" altLang="zh-CN" sz="1800" dirty="0">
                <a:ea typeface="宋体" panose="02010600030101010101" pitchFamily="2" charset="-122"/>
              </a:rPr>
              <a:t>）尿蛋白</a:t>
            </a:r>
            <a:endParaRPr lang="zh-CN" altLang="zh-CN" sz="1800" dirty="0">
              <a:ea typeface="宋体" panose="02010600030101010101" pitchFamily="2" charset="-122"/>
            </a:endParaRPr>
          </a:p>
          <a:p>
            <a:r>
              <a:rPr lang="zh-CN" altLang="zh-CN" sz="1800" dirty="0">
                <a:ea typeface="宋体" panose="02010600030101010101" pitchFamily="2" charset="-122"/>
              </a:rPr>
              <a:t>【正常参考值】尿蛋白定性试验阴性；定量试验</a:t>
            </a:r>
            <a:r>
              <a:rPr lang="en-US" altLang="zh-CN" sz="1800" dirty="0">
                <a:ea typeface="宋体" panose="02010600030101010101" pitchFamily="2" charset="-122"/>
              </a:rPr>
              <a:t>0</a:t>
            </a:r>
            <a:r>
              <a:rPr lang="zh-CN" altLang="zh-CN" sz="1800" dirty="0">
                <a:ea typeface="宋体" panose="02010600030101010101" pitchFamily="2" charset="-122"/>
              </a:rPr>
              <a:t>～</a:t>
            </a:r>
            <a:r>
              <a:rPr lang="en-US" altLang="zh-CN" sz="1800" dirty="0">
                <a:ea typeface="宋体" panose="02010600030101010101" pitchFamily="2" charset="-122"/>
              </a:rPr>
              <a:t>80mg</a:t>
            </a:r>
            <a:r>
              <a:rPr lang="zh-CN" altLang="zh-CN" sz="1800" dirty="0">
                <a:ea typeface="宋体" panose="02010600030101010101" pitchFamily="2" charset="-122"/>
              </a:rPr>
              <a:t>／</a:t>
            </a:r>
            <a:r>
              <a:rPr lang="en-US" altLang="zh-CN" sz="1800" dirty="0">
                <a:ea typeface="宋体" panose="02010600030101010101" pitchFamily="2" charset="-122"/>
              </a:rPr>
              <a:t>24h</a:t>
            </a:r>
            <a:r>
              <a:rPr lang="zh-CN" altLang="zh-CN" sz="1800" dirty="0">
                <a:ea typeface="宋体" panose="02010600030101010101" pitchFamily="2" charset="-122"/>
              </a:rPr>
              <a:t>。</a:t>
            </a:r>
            <a:endParaRPr lang="zh-CN" altLang="zh-CN" sz="1800" dirty="0">
              <a:ea typeface="宋体" panose="02010600030101010101" pitchFamily="2" charset="-122"/>
            </a:endParaRPr>
          </a:p>
          <a:p>
            <a:r>
              <a:rPr lang="zh-CN" altLang="zh-CN" sz="1800" dirty="0">
                <a:ea typeface="宋体" panose="02010600030101010101" pitchFamily="2" charset="-122"/>
              </a:rPr>
              <a:t>【临床意义】尿蛋白定性试验阳性或定量试验超过</a:t>
            </a:r>
            <a:r>
              <a:rPr lang="en-US" altLang="zh-CN" sz="1800" dirty="0">
                <a:ea typeface="宋体" panose="02010600030101010101" pitchFamily="2" charset="-122"/>
              </a:rPr>
              <a:t>150mg</a:t>
            </a:r>
            <a:r>
              <a:rPr lang="zh-CN" altLang="zh-CN" sz="1800" dirty="0">
                <a:ea typeface="宋体" panose="02010600030101010101" pitchFamily="2" charset="-122"/>
              </a:rPr>
              <a:t>／</a:t>
            </a:r>
            <a:r>
              <a:rPr lang="en-US" altLang="zh-CN" sz="1800" dirty="0">
                <a:ea typeface="宋体" panose="02010600030101010101" pitchFamily="2" charset="-122"/>
              </a:rPr>
              <a:t>24h</a:t>
            </a:r>
            <a:r>
              <a:rPr lang="zh-CN" altLang="zh-CN" sz="1800" dirty="0">
                <a:ea typeface="宋体" panose="02010600030101010101" pitchFamily="2" charset="-122"/>
              </a:rPr>
              <a:t>尿时，称蛋白尿。</a:t>
            </a:r>
            <a:endParaRPr lang="zh-CN" altLang="zh-CN" sz="1800" dirty="0">
              <a:ea typeface="宋体" panose="02010600030101010101" pitchFamily="2" charset="-122"/>
            </a:endParaRPr>
          </a:p>
          <a:p>
            <a:r>
              <a:rPr lang="en-US" altLang="zh-CN" sz="1800" dirty="0">
                <a:ea typeface="宋体" panose="02010600030101010101" pitchFamily="2" charset="-122"/>
              </a:rPr>
              <a:t>1.</a:t>
            </a:r>
            <a:r>
              <a:rPr lang="zh-CN" altLang="zh-CN" sz="1800" dirty="0">
                <a:ea typeface="宋体" panose="02010600030101010101" pitchFamily="2" charset="-122"/>
              </a:rPr>
              <a:t>生理性蛋白尿：指泌尿系统无器质性病变，尿内暂时出现蛋白质，程度较轻，持续时间短，诱因解除后消失。如机体在剧烈运动、体位改变、发热、寒冷、精神紧张、交感神经兴奋及血管活性剂等刺激下所致肾小球毛细血管壁通透性增加而出现的蛋白尿。</a:t>
            </a:r>
            <a:endParaRPr lang="zh-CN" altLang="zh-CN" sz="1800" dirty="0">
              <a:ea typeface="宋体" panose="02010600030101010101" pitchFamily="2" charset="-122"/>
            </a:endParaRPr>
          </a:p>
          <a:p>
            <a:r>
              <a:rPr lang="en-US" altLang="zh-CN" sz="1800" dirty="0">
                <a:ea typeface="宋体" panose="02010600030101010101" pitchFamily="2" charset="-122"/>
              </a:rPr>
              <a:t>2.</a:t>
            </a:r>
            <a:r>
              <a:rPr lang="zh-CN" altLang="zh-CN" sz="1800" dirty="0">
                <a:ea typeface="宋体" panose="02010600030101010101" pitchFamily="2" charset="-122"/>
              </a:rPr>
              <a:t>病理性蛋白尿：因各种肾脏及肾外疾病所致的蛋白尿，多为持续性蛋白尿。如：糖尿病、高血压、药物、中毒等肾病。</a:t>
            </a:r>
            <a:endParaRPr lang="zh-CN" altLang="zh-CN" sz="1800" dirty="0">
              <a:ea typeface="宋体" panose="02010600030101010101" pitchFamily="2" charset="-122"/>
            </a:endParaRPr>
          </a:p>
          <a:p>
            <a:r>
              <a:rPr lang="zh-CN" altLang="zh-CN" sz="1800" dirty="0">
                <a:ea typeface="宋体" panose="02010600030101010101" pitchFamily="2" charset="-122"/>
              </a:rPr>
              <a:t>（</a:t>
            </a:r>
            <a:r>
              <a:rPr lang="en-US" altLang="zh-CN" sz="1800" dirty="0">
                <a:ea typeface="宋体" panose="02010600030101010101" pitchFamily="2" charset="-122"/>
              </a:rPr>
              <a:t>2</a:t>
            </a:r>
            <a:r>
              <a:rPr lang="zh-CN" altLang="zh-CN" sz="1800" dirty="0">
                <a:ea typeface="宋体" panose="02010600030101010101" pitchFamily="2" charset="-122"/>
              </a:rPr>
              <a:t>）尿糖</a:t>
            </a:r>
            <a:endParaRPr lang="zh-CN" altLang="zh-CN" sz="1800" dirty="0">
              <a:ea typeface="宋体" panose="02010600030101010101" pitchFamily="2" charset="-122"/>
            </a:endParaRPr>
          </a:p>
          <a:p>
            <a:r>
              <a:rPr lang="zh-CN" altLang="zh-CN" sz="1800" dirty="0">
                <a:ea typeface="宋体" panose="02010600030101010101" pitchFamily="2" charset="-122"/>
              </a:rPr>
              <a:t>【正常参考值】尿糖定性试验阴性，定量为</a:t>
            </a:r>
            <a:r>
              <a:rPr lang="en-US" altLang="zh-CN" sz="1800" dirty="0">
                <a:ea typeface="宋体" panose="02010600030101010101" pitchFamily="2" charset="-122"/>
              </a:rPr>
              <a:t>0.56</a:t>
            </a:r>
            <a:r>
              <a:rPr lang="zh-CN" altLang="zh-CN" sz="1800" dirty="0">
                <a:ea typeface="宋体" panose="02010600030101010101" pitchFamily="2" charset="-122"/>
              </a:rPr>
              <a:t>～</a:t>
            </a:r>
            <a:r>
              <a:rPr lang="en-US" altLang="zh-CN" sz="1800" dirty="0">
                <a:ea typeface="宋体" panose="02010600030101010101" pitchFamily="2" charset="-122"/>
              </a:rPr>
              <a:t>5.0mmol/L</a:t>
            </a:r>
            <a:r>
              <a:rPr lang="zh-CN" altLang="zh-CN" sz="1800" dirty="0">
                <a:ea typeface="宋体" panose="02010600030101010101" pitchFamily="2" charset="-122"/>
              </a:rPr>
              <a:t>。</a:t>
            </a:r>
            <a:endParaRPr lang="zh-CN" altLang="zh-CN" sz="1800" dirty="0">
              <a:ea typeface="宋体" panose="02010600030101010101" pitchFamily="2" charset="-122"/>
            </a:endParaRPr>
          </a:p>
          <a:p>
            <a:r>
              <a:rPr lang="zh-CN" altLang="zh-CN" sz="1800" dirty="0">
                <a:ea typeface="宋体" panose="02010600030101010101" pitchFamily="2" charset="-122"/>
              </a:rPr>
              <a:t>【临床意义】尿糖增高常见于糖尿病、其他使血糖升高的内分泌疾病，如库欣综合征、甲状腺功能亢进、嗜铬细胞瘤、肢端肥大症等均可出现糖尿，肝硬化、胰腺炎、胰腺癌、慢性肾炎、肾病综合征、间质性肾炎和家族性糖尿等。</a:t>
            </a:r>
            <a:endParaRPr lang="zh-CN" altLang="zh-CN" sz="18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内容占位符 2"/>
          <p:cNvSpPr>
            <a:spLocks noGrp="1"/>
          </p:cNvSpPr>
          <p:nvPr>
            <p:ph idx="1"/>
          </p:nvPr>
        </p:nvSpPr>
        <p:spPr/>
        <p:txBody>
          <a:bodyPr vert="horz" wrap="square" lIns="91440" tIns="45720" rIns="91440" bIns="45720" anchor="t" anchorCtr="0"/>
          <a:p>
            <a:r>
              <a:rPr lang="zh-CN" altLang="zh-CN" sz="2400" dirty="0">
                <a:ea typeface="宋体" panose="02010600030101010101" pitchFamily="2" charset="-122"/>
              </a:rPr>
              <a:t>（</a:t>
            </a:r>
            <a:r>
              <a:rPr lang="en-US" altLang="zh-CN" sz="2400" dirty="0">
                <a:ea typeface="宋体" panose="02010600030101010101" pitchFamily="2" charset="-122"/>
              </a:rPr>
              <a:t>3</a:t>
            </a:r>
            <a:r>
              <a:rPr lang="zh-CN" altLang="zh-CN" sz="2400" dirty="0">
                <a:ea typeface="宋体" panose="02010600030101010101" pitchFamily="2" charset="-122"/>
              </a:rPr>
              <a:t>）酮体</a:t>
            </a:r>
            <a:endParaRPr lang="zh-CN" altLang="zh-CN" sz="2400" dirty="0">
              <a:ea typeface="宋体" panose="02010600030101010101" pitchFamily="2" charset="-122"/>
            </a:endParaRPr>
          </a:p>
          <a:p>
            <a:r>
              <a:rPr lang="zh-CN" altLang="zh-CN" sz="2400" dirty="0">
                <a:ea typeface="宋体" panose="02010600030101010101" pitchFamily="2" charset="-122"/>
              </a:rPr>
              <a:t>【正常参考值】阴性。</a:t>
            </a:r>
            <a:endParaRPr lang="zh-CN" altLang="zh-CN" sz="2400" dirty="0">
              <a:ea typeface="宋体" panose="02010600030101010101" pitchFamily="2" charset="-122"/>
            </a:endParaRPr>
          </a:p>
          <a:p>
            <a:r>
              <a:rPr lang="zh-CN" altLang="zh-CN" sz="2400" dirty="0">
                <a:ea typeface="宋体" panose="02010600030101010101" pitchFamily="2" charset="-122"/>
              </a:rPr>
              <a:t>【临床意义】尿酮体阳性见于糖尿病性酮尿，高热、严重呕吐、腹泻、长期饥饿、禁食、过分节食、妊娠剧吐、酒精性肝炎、肝硬化等。</a:t>
            </a:r>
            <a:endParaRPr lang="zh-CN" altLang="zh-CN" sz="2400" dirty="0">
              <a:ea typeface="宋体" panose="02010600030101010101" pitchFamily="2" charset="-122"/>
            </a:endParaRPr>
          </a:p>
          <a:p>
            <a:r>
              <a:rPr lang="zh-CN" altLang="zh-CN" sz="2400" dirty="0">
                <a:ea typeface="宋体" panose="02010600030101010101" pitchFamily="2" charset="-122"/>
              </a:rPr>
              <a:t>（</a:t>
            </a:r>
            <a:r>
              <a:rPr lang="en-US" altLang="zh-CN" sz="2400" dirty="0">
                <a:ea typeface="宋体" panose="02010600030101010101" pitchFamily="2" charset="-122"/>
              </a:rPr>
              <a:t>4</a:t>
            </a:r>
            <a:r>
              <a:rPr lang="zh-CN" altLang="zh-CN" sz="2400" dirty="0">
                <a:ea typeface="宋体" panose="02010600030101010101" pitchFamily="2" charset="-122"/>
              </a:rPr>
              <a:t>）尿胆原</a:t>
            </a:r>
            <a:endParaRPr lang="zh-CN" altLang="zh-CN" sz="2400" dirty="0">
              <a:ea typeface="宋体" panose="02010600030101010101" pitchFamily="2" charset="-122"/>
            </a:endParaRPr>
          </a:p>
          <a:p>
            <a:r>
              <a:rPr lang="zh-CN" altLang="zh-CN" sz="2400" dirty="0">
                <a:ea typeface="宋体" panose="02010600030101010101" pitchFamily="2" charset="-122"/>
              </a:rPr>
              <a:t>【正常参考值】尿胆原定性为阴性或弱阳性，定量≤</a:t>
            </a:r>
            <a:r>
              <a:rPr lang="en-US" altLang="zh-CN" sz="2400" dirty="0">
                <a:ea typeface="宋体" panose="02010600030101010101" pitchFamily="2" charset="-122"/>
              </a:rPr>
              <a:t>10mg</a:t>
            </a:r>
            <a:r>
              <a:rPr lang="zh-CN" altLang="zh-CN" sz="2400" dirty="0">
                <a:ea typeface="宋体" panose="02010600030101010101" pitchFamily="2" charset="-122"/>
              </a:rPr>
              <a:t>／</a:t>
            </a:r>
            <a:r>
              <a:rPr lang="en-US" altLang="zh-CN" sz="2400" dirty="0">
                <a:ea typeface="宋体" panose="02010600030101010101" pitchFamily="2" charset="-122"/>
              </a:rPr>
              <a:t>L</a:t>
            </a:r>
            <a:r>
              <a:rPr lang="zh-CN" altLang="zh-CN" sz="2400" dirty="0">
                <a:ea typeface="宋体" panose="02010600030101010101" pitchFamily="2" charset="-122"/>
              </a:rPr>
              <a:t>。</a:t>
            </a:r>
            <a:endParaRPr lang="zh-CN" altLang="zh-CN" sz="2400" dirty="0">
              <a:ea typeface="宋体" panose="02010600030101010101" pitchFamily="2" charset="-122"/>
            </a:endParaRPr>
          </a:p>
          <a:p>
            <a:r>
              <a:rPr lang="zh-CN" altLang="zh-CN" sz="2400" dirty="0">
                <a:ea typeface="宋体" panose="02010600030101010101" pitchFamily="2" charset="-122"/>
              </a:rPr>
              <a:t>【临床意义】尿胆原增高见于肝细胞性黄疸、溶血性黄疸、心力衰竭、肠根阻便秘。尿胆原减少见于阻塞性黄疸，长期应用抗生素。</a:t>
            </a:r>
            <a:endParaRPr lang="zh-CN" altLang="zh-CN" sz="24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内容占位符 2"/>
          <p:cNvSpPr>
            <a:spLocks noGrp="1"/>
          </p:cNvSpPr>
          <p:nvPr>
            <p:ph idx="1"/>
          </p:nvPr>
        </p:nvSpPr>
        <p:spPr/>
        <p:txBody>
          <a:bodyPr vert="horz" wrap="square" lIns="91440" tIns="45720" rIns="91440" bIns="45720" anchor="t" anchorCtr="0"/>
          <a:p>
            <a:r>
              <a:rPr lang="en-US" altLang="zh-CN" dirty="0">
                <a:ea typeface="宋体" panose="02010600030101010101" pitchFamily="2" charset="-122"/>
              </a:rPr>
              <a:t>3.</a:t>
            </a:r>
            <a:r>
              <a:rPr lang="zh-CN" altLang="zh-CN" dirty="0">
                <a:ea typeface="宋体" panose="02010600030101010101" pitchFamily="2" charset="-122"/>
              </a:rPr>
              <a:t>尿沉渣检测</a:t>
            </a:r>
            <a:endParaRPr lang="zh-CN" altLang="zh-CN" dirty="0">
              <a:ea typeface="宋体" panose="02010600030101010101" pitchFamily="2" charset="-122"/>
            </a:endParaRPr>
          </a:p>
          <a:p>
            <a:r>
              <a:rPr lang="zh-CN" altLang="zh-CN" dirty="0">
                <a:ea typeface="宋体" panose="02010600030101010101" pitchFamily="2" charset="-122"/>
              </a:rPr>
              <a:t>尿沉渣检测是对尿液离心沉淀物中有形成分的鉴定。传统的尿沉渣检测包括用显微镜对尿沉渣进行定性、定量检查以及各种有形成分的计数检测；现在可用尿液分析仪</a:t>
            </a:r>
            <a:r>
              <a:rPr lang="en-US" altLang="zh-CN" dirty="0">
                <a:ea typeface="宋体" panose="02010600030101010101" pitchFamily="2" charset="-122"/>
              </a:rPr>
              <a:t>(</a:t>
            </a:r>
            <a:r>
              <a:rPr lang="zh-CN" altLang="zh-CN" dirty="0">
                <a:ea typeface="宋体" panose="02010600030101010101" pitchFamily="2" charset="-122"/>
              </a:rPr>
              <a:t>试纸条法</a:t>
            </a:r>
            <a:r>
              <a:rPr lang="en-US" altLang="zh-CN" dirty="0">
                <a:ea typeface="宋体" panose="02010600030101010101" pitchFamily="2" charset="-122"/>
              </a:rPr>
              <a:t>)</a:t>
            </a:r>
            <a:r>
              <a:rPr lang="zh-CN" altLang="zh-CN" dirty="0">
                <a:ea typeface="宋体" panose="02010600030101010101" pitchFamily="2" charset="-122"/>
              </a:rPr>
              <a:t>及尿沉渣自动分析仪，对尿中某些有形成分进行自动检测。</a:t>
            </a:r>
            <a:endParaRPr lang="zh-CN" altLang="zh-CN"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项目三</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实验室检查</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内容占位符 2"/>
          <p:cNvSpPr>
            <a:spLocks noGrp="1"/>
          </p:cNvSpPr>
          <p:nvPr>
            <p:ph idx="1"/>
          </p:nvPr>
        </p:nvSpPr>
        <p:spPr>
          <a:xfrm>
            <a:off x="1919288" y="1196975"/>
            <a:ext cx="8229600" cy="4754563"/>
          </a:xfrm>
        </p:spPr>
        <p:txBody>
          <a:bodyPr vert="horz" wrap="square" lIns="91440" tIns="45720" rIns="91440" bIns="45720" anchor="t" anchorCtr="0">
            <a:normAutofit lnSpcReduction="10000"/>
          </a:bodyPr>
          <a:p>
            <a:r>
              <a:rPr lang="zh-CN" altLang="zh-CN" sz="2400" dirty="0">
                <a:ea typeface="宋体" panose="02010600030101010101" pitchFamily="2" charset="-122"/>
              </a:rPr>
              <a:t>（</a:t>
            </a:r>
            <a:r>
              <a:rPr lang="en-US" altLang="zh-CN" sz="2400" dirty="0">
                <a:ea typeface="宋体" panose="02010600030101010101" pitchFamily="2" charset="-122"/>
              </a:rPr>
              <a:t>1</a:t>
            </a:r>
            <a:r>
              <a:rPr lang="zh-CN" altLang="zh-CN" sz="2400" dirty="0">
                <a:ea typeface="宋体" panose="02010600030101010101" pitchFamily="2" charset="-122"/>
              </a:rPr>
              <a:t>）尿内红细胞</a:t>
            </a:r>
            <a:endParaRPr lang="zh-CN" altLang="zh-CN" sz="2400" dirty="0">
              <a:ea typeface="宋体" panose="02010600030101010101" pitchFamily="2" charset="-122"/>
            </a:endParaRPr>
          </a:p>
          <a:p>
            <a:r>
              <a:rPr lang="zh-CN" altLang="zh-CN" sz="2400" dirty="0">
                <a:ea typeface="宋体" panose="02010600030101010101" pitchFamily="2" charset="-122"/>
              </a:rPr>
              <a:t>【正常参考值】玻片法平均</a:t>
            </a:r>
            <a:r>
              <a:rPr lang="en-US" altLang="zh-CN" sz="2400" dirty="0">
                <a:ea typeface="宋体" panose="02010600030101010101" pitchFamily="2" charset="-122"/>
              </a:rPr>
              <a:t>0</a:t>
            </a:r>
            <a:r>
              <a:rPr lang="zh-CN" altLang="zh-CN" sz="2400" dirty="0">
                <a:ea typeface="宋体" panose="02010600030101010101" pitchFamily="2" charset="-122"/>
              </a:rPr>
              <a:t>～</a:t>
            </a:r>
            <a:r>
              <a:rPr lang="en-US" altLang="zh-CN" sz="2400" dirty="0">
                <a:ea typeface="宋体" panose="02010600030101010101" pitchFamily="2" charset="-122"/>
              </a:rPr>
              <a:t>3</a:t>
            </a:r>
            <a:r>
              <a:rPr lang="zh-CN" altLang="zh-CN" sz="2400" dirty="0">
                <a:ea typeface="宋体" panose="02010600030101010101" pitchFamily="2" charset="-122"/>
              </a:rPr>
              <a:t>个</a:t>
            </a:r>
            <a:r>
              <a:rPr lang="en-US" altLang="zh-CN" sz="2400" dirty="0">
                <a:ea typeface="宋体" panose="02010600030101010101" pitchFamily="2" charset="-122"/>
              </a:rPr>
              <a:t>/HP</a:t>
            </a:r>
            <a:endParaRPr lang="zh-CN" altLang="zh-CN" sz="2400" dirty="0">
              <a:ea typeface="宋体" panose="02010600030101010101" pitchFamily="2" charset="-122"/>
            </a:endParaRPr>
          </a:p>
          <a:p>
            <a:r>
              <a:rPr lang="zh-CN" altLang="zh-CN" sz="2400" dirty="0">
                <a:ea typeface="宋体" panose="02010600030101010101" pitchFamily="2" charset="-122"/>
              </a:rPr>
              <a:t>【临床意义】尿沉渣镜检红细胞＞</a:t>
            </a:r>
            <a:r>
              <a:rPr lang="en-US" altLang="zh-CN" sz="2400" dirty="0">
                <a:ea typeface="宋体" panose="02010600030101010101" pitchFamily="2" charset="-122"/>
              </a:rPr>
              <a:t>3</a:t>
            </a:r>
            <a:r>
              <a:rPr lang="zh-CN" altLang="zh-CN" sz="2400" dirty="0">
                <a:ea typeface="宋体" panose="02010600030101010101" pitchFamily="2" charset="-122"/>
              </a:rPr>
              <a:t>个</a:t>
            </a:r>
            <a:r>
              <a:rPr lang="en-US" altLang="zh-CN" sz="2400" dirty="0">
                <a:ea typeface="宋体" panose="02010600030101010101" pitchFamily="2" charset="-122"/>
              </a:rPr>
              <a:t>/HP</a:t>
            </a:r>
            <a:r>
              <a:rPr lang="zh-CN" altLang="zh-CN" sz="2400" dirty="0">
                <a:ea typeface="宋体" panose="02010600030101010101" pitchFamily="2" charset="-122"/>
              </a:rPr>
              <a:t>，称为镜下血尿。多形性红细胞＞</a:t>
            </a:r>
            <a:r>
              <a:rPr lang="en-US" altLang="zh-CN" sz="2400" dirty="0">
                <a:ea typeface="宋体" panose="02010600030101010101" pitchFamily="2" charset="-122"/>
              </a:rPr>
              <a:t>80</a:t>
            </a:r>
            <a:r>
              <a:rPr lang="zh-CN" altLang="zh-CN" sz="2400" dirty="0">
                <a:ea typeface="宋体" panose="02010600030101010101" pitchFamily="2" charset="-122"/>
              </a:rPr>
              <a:t>％时，称肾小球源性血尿，常见于急性肾小球肾炎、急进性肾炎、慢性肾炎、紫癜性肾炎、狼疮性。肾炎等。多形性红细胞＜</a:t>
            </a:r>
            <a:r>
              <a:rPr lang="en-US" altLang="zh-CN" sz="2400" dirty="0">
                <a:ea typeface="宋体" panose="02010600030101010101" pitchFamily="2" charset="-122"/>
              </a:rPr>
              <a:t>50</a:t>
            </a:r>
            <a:r>
              <a:rPr lang="zh-CN" altLang="zh-CN" sz="2400" dirty="0">
                <a:ea typeface="宋体" panose="02010600030101010101" pitchFamily="2" charset="-122"/>
              </a:rPr>
              <a:t>％时，称非肾小球源性血尿，见于肾结石、泌尿系统肿瘤、肾盂肾炎、多囊肾、急性膀胱炎、肾结核等。</a:t>
            </a:r>
            <a:endParaRPr lang="zh-CN" altLang="zh-CN" sz="2400" dirty="0">
              <a:ea typeface="宋体" panose="02010600030101010101" pitchFamily="2" charset="-122"/>
            </a:endParaRPr>
          </a:p>
          <a:p>
            <a:r>
              <a:rPr lang="zh-CN" altLang="zh-CN" sz="2400" dirty="0">
                <a:ea typeface="宋体" panose="02010600030101010101" pitchFamily="2" charset="-122"/>
              </a:rPr>
              <a:t>（</a:t>
            </a:r>
            <a:r>
              <a:rPr lang="en-US" altLang="zh-CN" sz="2400" dirty="0">
                <a:ea typeface="宋体" panose="02010600030101010101" pitchFamily="2" charset="-122"/>
              </a:rPr>
              <a:t>2</a:t>
            </a:r>
            <a:r>
              <a:rPr lang="zh-CN" altLang="zh-CN" sz="2400" dirty="0">
                <a:ea typeface="宋体" panose="02010600030101010101" pitchFamily="2" charset="-122"/>
              </a:rPr>
              <a:t>）尿内白细胞和脓细胞</a:t>
            </a:r>
            <a:endParaRPr lang="zh-CN" altLang="zh-CN" sz="2400" dirty="0">
              <a:ea typeface="宋体" panose="02010600030101010101" pitchFamily="2" charset="-122"/>
            </a:endParaRPr>
          </a:p>
          <a:p>
            <a:r>
              <a:rPr lang="zh-CN" altLang="zh-CN" sz="2400" dirty="0">
                <a:ea typeface="宋体" panose="02010600030101010101" pitchFamily="2" charset="-122"/>
              </a:rPr>
              <a:t>【正常参考值】玻片法平均</a:t>
            </a:r>
            <a:r>
              <a:rPr lang="en-US" altLang="zh-CN" sz="2400" dirty="0">
                <a:ea typeface="宋体" panose="02010600030101010101" pitchFamily="2" charset="-122"/>
              </a:rPr>
              <a:t>0</a:t>
            </a:r>
            <a:r>
              <a:rPr lang="zh-CN" altLang="zh-CN" sz="2400" dirty="0">
                <a:ea typeface="宋体" panose="02010600030101010101" pitchFamily="2" charset="-122"/>
              </a:rPr>
              <a:t>～</a:t>
            </a:r>
            <a:r>
              <a:rPr lang="en-US" altLang="zh-CN" sz="2400" dirty="0">
                <a:ea typeface="宋体" panose="02010600030101010101" pitchFamily="2" charset="-122"/>
              </a:rPr>
              <a:t>5</a:t>
            </a:r>
            <a:r>
              <a:rPr lang="zh-CN" altLang="zh-CN" sz="2400" dirty="0">
                <a:ea typeface="宋体" panose="02010600030101010101" pitchFamily="2" charset="-122"/>
              </a:rPr>
              <a:t>个／</a:t>
            </a:r>
            <a:r>
              <a:rPr lang="en-US" altLang="zh-CN" sz="2400" dirty="0">
                <a:ea typeface="宋体" panose="02010600030101010101" pitchFamily="2" charset="-122"/>
              </a:rPr>
              <a:t>HP</a:t>
            </a:r>
            <a:r>
              <a:rPr lang="zh-CN" altLang="zh-CN" sz="2400" dirty="0">
                <a:ea typeface="宋体" panose="02010600030101010101" pitchFamily="2" charset="-122"/>
              </a:rPr>
              <a:t>，定量检查</a:t>
            </a:r>
            <a:r>
              <a:rPr lang="en-US" altLang="zh-CN" sz="2400" dirty="0">
                <a:ea typeface="宋体" panose="02010600030101010101" pitchFamily="2" charset="-122"/>
              </a:rPr>
              <a:t>0</a:t>
            </a:r>
            <a:r>
              <a:rPr lang="zh-CN" altLang="zh-CN" sz="2400" dirty="0">
                <a:ea typeface="宋体" panose="02010600030101010101" pitchFamily="2" charset="-122"/>
              </a:rPr>
              <a:t>～</a:t>
            </a:r>
            <a:r>
              <a:rPr lang="en-US" altLang="zh-CN" sz="2400" dirty="0">
                <a:ea typeface="宋体" panose="02010600030101010101" pitchFamily="2" charset="-122"/>
              </a:rPr>
              <a:t>10</a:t>
            </a:r>
            <a:r>
              <a:rPr lang="zh-CN" altLang="zh-CN" sz="2400" dirty="0">
                <a:ea typeface="宋体" panose="02010600030101010101" pitchFamily="2" charset="-122"/>
              </a:rPr>
              <a:t>个</a:t>
            </a:r>
            <a:r>
              <a:rPr lang="en-US" altLang="zh-CN" sz="2400" dirty="0">
                <a:ea typeface="宋体" panose="02010600030101010101" pitchFamily="2" charset="-122"/>
              </a:rPr>
              <a:t>/</a:t>
            </a:r>
            <a:r>
              <a:rPr lang="zh-CN" altLang="zh-CN" sz="2400" dirty="0">
                <a:ea typeface="宋体" panose="02010600030101010101" pitchFamily="2" charset="-122"/>
              </a:rPr>
              <a:t>μ</a:t>
            </a:r>
            <a:r>
              <a:rPr lang="en-US" altLang="zh-CN" sz="2400" dirty="0">
                <a:ea typeface="宋体" panose="02010600030101010101" pitchFamily="2" charset="-122"/>
              </a:rPr>
              <a:t>l</a:t>
            </a:r>
            <a:r>
              <a:rPr lang="zh-CN" altLang="zh-CN" sz="2400" dirty="0">
                <a:ea typeface="宋体" panose="02010600030101010101" pitchFamily="2" charset="-122"/>
              </a:rPr>
              <a:t>。</a:t>
            </a:r>
            <a:endParaRPr lang="zh-CN" altLang="zh-CN" sz="2400" dirty="0">
              <a:ea typeface="宋体" panose="02010600030101010101" pitchFamily="2" charset="-122"/>
            </a:endParaRPr>
          </a:p>
          <a:p>
            <a:r>
              <a:rPr lang="zh-CN" altLang="zh-CN" sz="2400" dirty="0">
                <a:ea typeface="宋体" panose="02010600030101010101" pitchFamily="2" charset="-122"/>
              </a:rPr>
              <a:t>【临床意义】若有大量白细胞，多为泌尿系统感染如肾盂肾炎、肾结核、膀胱炎或尿道炎。</a:t>
            </a:r>
            <a:endParaRPr lang="zh-CN" altLang="zh-CN" sz="24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内容占位符 2"/>
          <p:cNvSpPr>
            <a:spLocks noGrp="1"/>
          </p:cNvSpPr>
          <p:nvPr>
            <p:ph idx="1"/>
          </p:nvPr>
        </p:nvSpPr>
        <p:spPr/>
        <p:txBody>
          <a:bodyPr vert="horz" wrap="square" lIns="91440" tIns="45720" rIns="91440" bIns="45720" anchor="t" anchorCtr="0"/>
          <a:p>
            <a:r>
              <a:rPr lang="zh-CN" altLang="en-US" sz="1600" dirty="0">
                <a:ea typeface="宋体" panose="02010600030101010101" pitchFamily="2" charset="-122"/>
              </a:rPr>
              <a:t>（</a:t>
            </a:r>
            <a:r>
              <a:rPr lang="en-US" altLang="zh-CN" sz="1600" dirty="0">
                <a:ea typeface="宋体" panose="02010600030101010101" pitchFamily="2" charset="-122"/>
              </a:rPr>
              <a:t>3</a:t>
            </a:r>
            <a:r>
              <a:rPr lang="zh-CN" altLang="en-US" sz="1600" dirty="0">
                <a:ea typeface="宋体" panose="02010600030101010101" pitchFamily="2" charset="-122"/>
              </a:rPr>
              <a:t>）管型 管型是蛋白质、细胞或碎片在肾小管、集合管中凝固而成的圆柱形蛋白聚体。常见管型的特征及临床意义如下：</a:t>
            </a:r>
            <a:endParaRPr lang="zh-CN" altLang="en-US" sz="1600" dirty="0">
              <a:ea typeface="宋体" panose="02010600030101010101" pitchFamily="2" charset="-122"/>
            </a:endParaRPr>
          </a:p>
          <a:p>
            <a:r>
              <a:rPr lang="zh-CN" altLang="en-US" sz="2000" dirty="0">
                <a:ea typeface="宋体" panose="02010600030101010101" pitchFamily="2" charset="-122"/>
              </a:rPr>
              <a:t>①透明管型：正常人</a:t>
            </a:r>
            <a:r>
              <a:rPr lang="en-US" altLang="zh-CN" sz="2000" dirty="0">
                <a:ea typeface="宋体" panose="02010600030101010101" pitchFamily="2" charset="-122"/>
              </a:rPr>
              <a:t>0</a:t>
            </a:r>
            <a:r>
              <a:rPr lang="zh-CN" altLang="en-US" sz="2000" dirty="0">
                <a:ea typeface="宋体" panose="02010600030101010101" pitchFamily="2" charset="-122"/>
              </a:rPr>
              <a:t>～偶见</a:t>
            </a:r>
            <a:r>
              <a:rPr lang="en-US" altLang="zh-CN" sz="2000" dirty="0">
                <a:ea typeface="宋体" panose="02010600030101010101" pitchFamily="2" charset="-122"/>
              </a:rPr>
              <a:t>/LP</a:t>
            </a:r>
            <a:r>
              <a:rPr lang="zh-CN" altLang="en-US" sz="2000" dirty="0">
                <a:ea typeface="宋体" panose="02010600030101010101" pitchFamily="2" charset="-122"/>
              </a:rPr>
              <a:t>，老年人清晨浓缩尿中也可见到。在运动、重体力劳动、麻醉、用利尿剂、发热时可出现一过性增多。在肾病综合征、慢性肾炎、恶性高血压和心力衰竭时可见增多</a:t>
            </a:r>
            <a:endParaRPr lang="en-US" altLang="zh-CN" sz="2000" dirty="0">
              <a:ea typeface="宋体" panose="02010600030101010101" pitchFamily="2" charset="-122"/>
            </a:endParaRPr>
          </a:p>
          <a:p>
            <a:r>
              <a:rPr lang="zh-CN" altLang="en-US" sz="2000" dirty="0">
                <a:ea typeface="宋体" panose="02010600030101010101" pitchFamily="2" charset="-122"/>
              </a:rPr>
              <a:t>②颗粒管型：为肾实质病变崩解的细胞碎片、血浆蛋白及其他有形物凝聚于蛋白上而成，见于慢性肾炎、肾盂肾炎、某些</a:t>
            </a:r>
            <a:r>
              <a:rPr lang="en-US" altLang="zh-CN" sz="2000" dirty="0">
                <a:ea typeface="宋体" panose="02010600030101010101" pitchFamily="2" charset="-122"/>
              </a:rPr>
              <a:t>(</a:t>
            </a:r>
            <a:r>
              <a:rPr lang="zh-CN" altLang="en-US" sz="2000" dirty="0">
                <a:ea typeface="宋体" panose="02010600030101010101" pitchFamily="2" charset="-122"/>
              </a:rPr>
              <a:t>药物中毒等</a:t>
            </a:r>
            <a:r>
              <a:rPr lang="en-US" altLang="zh-CN" sz="2000" dirty="0">
                <a:ea typeface="宋体" panose="02010600030101010101" pitchFamily="2" charset="-122"/>
              </a:rPr>
              <a:t>)</a:t>
            </a:r>
            <a:r>
              <a:rPr lang="zh-CN" altLang="en-US" sz="2000" dirty="0">
                <a:ea typeface="宋体" panose="02010600030101010101" pitchFamily="2" charset="-122"/>
              </a:rPr>
              <a:t>原因引起的肾小管损伤、急性肾小球肾炎后期。</a:t>
            </a:r>
            <a:endParaRPr lang="en-US" altLang="zh-CN" sz="2000" dirty="0">
              <a:ea typeface="宋体" panose="02010600030101010101" pitchFamily="2" charset="-122"/>
            </a:endParaRPr>
          </a:p>
          <a:p>
            <a:r>
              <a:rPr lang="zh-CN" altLang="en-US" sz="2000" dirty="0">
                <a:ea typeface="宋体" panose="02010600030101010101" pitchFamily="2" charset="-122"/>
              </a:rPr>
              <a:t>③细胞管型：细胞含量超过管型体积的</a:t>
            </a:r>
            <a:r>
              <a:rPr lang="en-US" altLang="zh-CN" sz="2000" dirty="0">
                <a:ea typeface="宋体" panose="02010600030101010101" pitchFamily="2" charset="-122"/>
              </a:rPr>
              <a:t>1/3</a:t>
            </a:r>
            <a:r>
              <a:rPr lang="zh-CN" altLang="en-US" sz="2000" dirty="0">
                <a:ea typeface="宋体" panose="02010600030101010101" pitchFamily="2" charset="-122"/>
              </a:rPr>
              <a:t>，称为细胞管型。按其所含细胞命名为：肾小管上皮细胞管型，在各种原因所致的肾小管损伤时出现；红细胞管型：常与肾小球性血尿同时存在，临床意义与血尿相似；白细胞管型：常见于肾盂肾炎、间质性肾炎等</a:t>
            </a:r>
            <a:endParaRPr lang="en-US" altLang="zh-CN" sz="2000" dirty="0">
              <a:ea typeface="宋体" panose="02010600030101010101" pitchFamily="2" charset="-122"/>
            </a:endParaRPr>
          </a:p>
          <a:p>
            <a:r>
              <a:rPr lang="zh-CN" altLang="en-US" sz="2000" dirty="0">
                <a:ea typeface="宋体" panose="02010600030101010101" pitchFamily="2" charset="-122"/>
              </a:rPr>
              <a:t>④蜡样管型：由颗粒管型、细胞管型在肾小管中长期停留变性或直接由淀粉样变性的上皮细胞溶解后形成。该类管型多提示有严重的肾小管变性坏死，预后不良。</a:t>
            </a:r>
            <a:endParaRPr lang="zh-CN" altLang="en-US" sz="2000" dirty="0">
              <a:ea typeface="宋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2" name="内容占位符 3"/>
          <p:cNvPicPr>
            <a:picLocks noGrp="1" noChangeAspect="1"/>
          </p:cNvPicPr>
          <p:nvPr>
            <p:ph idx="1"/>
          </p:nvPr>
        </p:nvPicPr>
        <p:blipFill>
          <a:blip r:embed="rId1"/>
          <a:srcRect/>
          <a:stretch>
            <a:fillRect/>
          </a:stretch>
        </p:blipFill>
        <p:spPr>
          <a:xfrm>
            <a:off x="3719513" y="1196975"/>
            <a:ext cx="4860925" cy="5186363"/>
          </a:xfr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6" name="内容占位符 3"/>
          <p:cNvPicPr>
            <a:picLocks noGrp="1" noChangeAspect="1"/>
          </p:cNvPicPr>
          <p:nvPr>
            <p:ph idx="1"/>
          </p:nvPr>
        </p:nvPicPr>
        <p:blipFill>
          <a:blip r:embed="rId1"/>
          <a:srcRect/>
          <a:stretch>
            <a:fillRect/>
          </a:stretch>
        </p:blipFill>
        <p:spPr>
          <a:xfrm>
            <a:off x="2546350" y="1196975"/>
            <a:ext cx="6770688" cy="2290763"/>
          </a:xfrm>
        </p:spPr>
      </p:pic>
      <p:sp>
        <p:nvSpPr>
          <p:cNvPr id="41987" name="矩形 4"/>
          <p:cNvSpPr/>
          <p:nvPr/>
        </p:nvSpPr>
        <p:spPr>
          <a:xfrm>
            <a:off x="2855913" y="3344863"/>
            <a:ext cx="5761037" cy="368300"/>
          </a:xfrm>
          <a:prstGeom prst="rect">
            <a:avLst/>
          </a:prstGeom>
          <a:noFill/>
          <a:ln w="9525">
            <a:noFill/>
          </a:ln>
        </p:spPr>
        <p:txBody>
          <a:bodyPr>
            <a:spAutoFit/>
          </a:bodyPr>
          <a:p>
            <a:r>
              <a:rPr lang="zh-CN" altLang="en-US" dirty="0">
                <a:latin typeface="Arial" panose="020B0604020202020204" pitchFamily="34" charset="0"/>
                <a:ea typeface="宋体" panose="02010600030101010101" pitchFamily="2" charset="-122"/>
              </a:rPr>
              <a:t>       </a:t>
            </a:r>
            <a:r>
              <a:rPr lang="en-US" altLang="zh-CN" dirty="0">
                <a:latin typeface="Arial" panose="020B0604020202020204" pitchFamily="34" charset="0"/>
                <a:ea typeface="宋体" panose="02010600030101010101" pitchFamily="2" charset="-122"/>
              </a:rPr>
              <a:t> </a:t>
            </a:r>
            <a:r>
              <a:rPr lang="zh-CN" altLang="en-US" dirty="0">
                <a:latin typeface="Arial" panose="020B0604020202020204" pitchFamily="34" charset="0"/>
                <a:ea typeface="宋体" panose="02010600030101010101" pitchFamily="2" charset="-122"/>
              </a:rPr>
              <a:t>透明管型                                  </a:t>
            </a:r>
            <a:r>
              <a:rPr lang="en-US" altLang="zh-CN" dirty="0">
                <a:latin typeface="Arial" panose="020B0604020202020204" pitchFamily="34" charset="0"/>
                <a:ea typeface="宋体" panose="02010600030101010101" pitchFamily="2" charset="-122"/>
              </a:rPr>
              <a:t> </a:t>
            </a:r>
            <a:r>
              <a:rPr lang="zh-CN" altLang="en-US" dirty="0">
                <a:latin typeface="Arial" panose="020B0604020202020204" pitchFamily="34" charset="0"/>
                <a:ea typeface="宋体" panose="02010600030101010101" pitchFamily="2" charset="-122"/>
              </a:rPr>
              <a:t>颗粒管型</a:t>
            </a:r>
            <a:endParaRPr lang="zh-CN" altLang="en-US" dirty="0">
              <a:latin typeface="Arial" panose="020B0604020202020204" pitchFamily="34" charset="0"/>
              <a:ea typeface="宋体" panose="02010600030101010101" pitchFamily="2" charset="-122"/>
            </a:endParaRPr>
          </a:p>
        </p:txBody>
      </p:sp>
      <p:pic>
        <p:nvPicPr>
          <p:cNvPr id="41988" name="图片 5"/>
          <p:cNvPicPr>
            <a:picLocks noChangeAspect="1"/>
          </p:cNvPicPr>
          <p:nvPr/>
        </p:nvPicPr>
        <p:blipFill>
          <a:blip r:embed="rId2"/>
          <a:stretch>
            <a:fillRect/>
          </a:stretch>
        </p:blipFill>
        <p:spPr>
          <a:xfrm>
            <a:off x="2479675" y="3529013"/>
            <a:ext cx="6770688" cy="2290762"/>
          </a:xfrm>
          <a:prstGeom prst="rect">
            <a:avLst/>
          </a:prstGeom>
          <a:noFill/>
          <a:ln w="9525">
            <a:noFill/>
          </a:ln>
        </p:spPr>
      </p:pic>
      <p:sp>
        <p:nvSpPr>
          <p:cNvPr id="41989" name="矩形 6"/>
          <p:cNvSpPr/>
          <p:nvPr/>
        </p:nvSpPr>
        <p:spPr>
          <a:xfrm>
            <a:off x="3000375" y="5819775"/>
            <a:ext cx="5472113" cy="368300"/>
          </a:xfrm>
          <a:prstGeom prst="rect">
            <a:avLst/>
          </a:prstGeom>
          <a:noFill/>
          <a:ln w="9525">
            <a:noFill/>
          </a:ln>
        </p:spPr>
        <p:txBody>
          <a:bodyPr>
            <a:spAutoFit/>
          </a:bodyPr>
          <a:p>
            <a:r>
              <a:rPr lang="zh-CN" altLang="en-US" dirty="0">
                <a:latin typeface="Arial" panose="020B0604020202020204" pitchFamily="34" charset="0"/>
                <a:ea typeface="宋体" panose="02010600030101010101" pitchFamily="2" charset="-122"/>
              </a:rPr>
              <a:t>细胞管型（红细胞管型）               蜡样管型</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内容占位符 2"/>
          <p:cNvSpPr>
            <a:spLocks noGrp="1"/>
          </p:cNvSpPr>
          <p:nvPr>
            <p:ph idx="1"/>
          </p:nvPr>
        </p:nvSpPr>
        <p:spPr/>
        <p:txBody>
          <a:bodyPr vert="horz" wrap="square" lIns="91440" tIns="45720" rIns="91440" bIns="45720" anchor="t" anchorCtr="0"/>
          <a:p>
            <a:r>
              <a:rPr lang="zh-CN" altLang="zh-CN" dirty="0">
                <a:ea typeface="宋体" panose="02010600030101010101" pitchFamily="2" charset="-122"/>
              </a:rPr>
              <a:t>粪便是食物在体内经消化的最终产物。粪便检测对了解消化道及通向肠道的肝、胆、胰腺等器官有无病变，间接地判断胃肠、胰腺、肝胆系统的功能状况有重要价值。</a:t>
            </a:r>
            <a:endParaRPr lang="zh-CN" altLang="zh-CN" dirty="0">
              <a:ea typeface="宋体" panose="02010600030101010101" pitchFamily="2" charset="-122"/>
            </a:endParaRPr>
          </a:p>
          <a:p>
            <a:endParaRPr lang="zh-CN" altLang="en-US" dirty="0">
              <a:ea typeface="宋体" panose="02010600030101010101" pitchFamily="2" charset="-122"/>
            </a:endParaRPr>
          </a:p>
        </p:txBody>
      </p:sp>
      <p:sp>
        <p:nvSpPr>
          <p:cNvPr id="5" name="矩形 4"/>
          <p:cNvSpPr/>
          <p:nvPr/>
        </p:nvSpPr>
        <p:spPr>
          <a:xfrm>
            <a:off x="214630" y="0"/>
            <a:ext cx="2914015" cy="706755"/>
          </a:xfrm>
          <a:prstGeom prst="rect">
            <a:avLst/>
          </a:prstGeom>
          <a:noFill/>
          <a:ln w="9525">
            <a:noFill/>
          </a:ln>
        </p:spPr>
        <p:txBody>
          <a:bodyPr vert="horz" wrap="square" lIns="91440" tIns="45720" rIns="91440" bIns="45720" rtlCol="0" anchor="ctr">
            <a:normAutofit fontScale="80000"/>
          </a:bodyPr>
          <a:p>
            <a:pPr lvl="0" algn="l" fontAlgn="auto">
              <a:lnSpc>
                <a:spcPct val="90000"/>
              </a:lnSpc>
              <a:buClrTx/>
              <a:buSzTx/>
              <a:buFontTx/>
            </a:pPr>
            <a:r>
              <a:rPr lang="zh-CN" altLang="en-US" sz="4000" dirty="0">
                <a:solidFill>
                  <a:schemeClr val="tx1"/>
                </a:solidFill>
                <a:latin typeface="黑体" panose="02010609060101010101" charset="-122"/>
                <a:ea typeface="黑体" panose="02010609060101010101" charset="-122"/>
                <a:cs typeface="黑体" panose="02010609060101010101" charset="-122"/>
                <a:sym typeface="+mn-ea"/>
              </a:rPr>
              <a:t>二、粪便检查</a:t>
            </a:r>
            <a:endParaRPr lang="zh-CN" altLang="en-US" sz="4000"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内容占位符 2"/>
          <p:cNvSpPr>
            <a:spLocks noGrp="1"/>
          </p:cNvSpPr>
          <p:nvPr>
            <p:ph idx="1"/>
          </p:nvPr>
        </p:nvSpPr>
        <p:spPr/>
        <p:txBody>
          <a:bodyPr vert="horz" wrap="square" lIns="91440" tIns="45720" rIns="91440" bIns="45720" anchor="t" anchorCtr="0">
            <a:normAutofit lnSpcReduction="10000"/>
          </a:bodyPr>
          <a:p>
            <a:r>
              <a:rPr lang="en-US" altLang="zh-CN" sz="2000" dirty="0">
                <a:ea typeface="宋体" panose="02010600030101010101" pitchFamily="2" charset="-122"/>
              </a:rPr>
              <a:t>1.</a:t>
            </a:r>
            <a:r>
              <a:rPr lang="zh-CN" altLang="zh-CN" sz="2000" dirty="0">
                <a:ea typeface="宋体" panose="02010600030101010101" pitchFamily="2" charset="-122"/>
              </a:rPr>
              <a:t>一般性状检查</a:t>
            </a:r>
            <a:endParaRPr lang="zh-CN" altLang="zh-CN" sz="2000" dirty="0">
              <a:ea typeface="宋体" panose="02010600030101010101" pitchFamily="2" charset="-122"/>
            </a:endParaRPr>
          </a:p>
          <a:p>
            <a:r>
              <a:rPr lang="zh-CN" altLang="zh-CN" sz="2000" dirty="0">
                <a:ea typeface="宋体" panose="02010600030101010101" pitchFamily="2" charset="-122"/>
              </a:rPr>
              <a:t>粪便标本首先要肉眼观察，通常根据粪便性状即能作初步诊断。</a:t>
            </a:r>
            <a:endParaRPr lang="zh-CN" altLang="zh-CN" sz="2000" dirty="0">
              <a:ea typeface="宋体" panose="02010600030101010101" pitchFamily="2" charset="-122"/>
            </a:endParaRPr>
          </a:p>
          <a:p>
            <a:r>
              <a:rPr lang="zh-CN" altLang="zh-CN" sz="2000" dirty="0">
                <a:ea typeface="宋体" panose="02010600030101010101" pitchFamily="2" charset="-122"/>
              </a:rPr>
              <a:t>（</a:t>
            </a:r>
            <a:r>
              <a:rPr lang="en-US" altLang="zh-CN" sz="2000" dirty="0">
                <a:ea typeface="宋体" panose="02010600030101010101" pitchFamily="2" charset="-122"/>
              </a:rPr>
              <a:t>1</a:t>
            </a:r>
            <a:r>
              <a:rPr lang="zh-CN" altLang="zh-CN" sz="2000" dirty="0">
                <a:ea typeface="宋体" panose="02010600030101010101" pitchFamily="2" charset="-122"/>
              </a:rPr>
              <a:t>）颜色与性状 正常成人的粪便排出时为黄褐色圆柱形软便，婴儿粪便呈黄色或金黄色糊状便。病理情况可见如下改变：</a:t>
            </a:r>
            <a:endParaRPr lang="zh-CN" altLang="zh-CN" sz="2000" dirty="0">
              <a:ea typeface="宋体" panose="02010600030101010101" pitchFamily="2" charset="-122"/>
            </a:endParaRPr>
          </a:p>
          <a:p>
            <a:r>
              <a:rPr lang="zh-CN" altLang="zh-CN" sz="2000" dirty="0">
                <a:ea typeface="宋体" panose="02010600030101010101" pitchFamily="2" charset="-122"/>
              </a:rPr>
              <a:t>①鲜血便：见于直肠息肉、直肠癌、肛裂及痔疮等。痔疮时常在排便之后有鲜血滴落，而其他疾患则鲜血附着于粪便表面。</a:t>
            </a:r>
            <a:endParaRPr lang="zh-CN" altLang="zh-CN" sz="2000" dirty="0">
              <a:ea typeface="宋体" panose="02010600030101010101" pitchFamily="2" charset="-122"/>
            </a:endParaRPr>
          </a:p>
          <a:p>
            <a:r>
              <a:rPr lang="zh-CN" altLang="zh-CN" sz="2000" dirty="0">
                <a:ea typeface="宋体" panose="02010600030101010101" pitchFamily="2" charset="-122"/>
              </a:rPr>
              <a:t>②柏油样便：稀薄、黏稠、漆黑、发亮的黑色粪便，形似柏油称柏油样便，见于消化道出血。服用活性炭、铋剂等之后也可排出黑便，但无光泽且隐血试验阴性，若食用较多动物血、肝或口服铁剂等也可使粪便呈黑色，隐血试验亦可阳性，应注意鉴别。</a:t>
            </a:r>
            <a:endParaRPr lang="zh-CN" altLang="zh-CN" sz="2000" dirty="0">
              <a:ea typeface="宋体" panose="02010600030101010101" pitchFamily="2" charset="-122"/>
            </a:endParaRPr>
          </a:p>
          <a:p>
            <a:r>
              <a:rPr lang="zh-CN" altLang="zh-CN" sz="2000" dirty="0">
                <a:ea typeface="宋体" panose="02010600030101010101" pitchFamily="2" charset="-122"/>
              </a:rPr>
              <a:t>③白陶土样便：见于各种原因引起的胆管阻塞患者。</a:t>
            </a:r>
            <a:endParaRPr lang="en-US" altLang="zh-CN" sz="2000" dirty="0">
              <a:ea typeface="宋体" panose="02010600030101010101" pitchFamily="2" charset="-122"/>
            </a:endParaRPr>
          </a:p>
          <a:p>
            <a:r>
              <a:rPr lang="zh-CN" altLang="en-US" sz="2000" dirty="0">
                <a:ea typeface="宋体" panose="02010600030101010101" pitchFamily="2" charset="-122"/>
              </a:rPr>
              <a:t>④脓性及脓血便：当肠道下段有病变，如痢疾、溃疡性结肠炎、局限性肠炎、结肠或直肠癌常表现为脓性及脓血便，脓或血的多少取决于炎症类型及其程度，阿米巴痢疾以血为主，血中带脓，呈暗红色稀果酱样，细菌性痢疾则以黏液及脓为主，脓中带血。</a:t>
            </a:r>
            <a:endParaRPr lang="zh-CN" altLang="en-US" sz="2000" dirty="0">
              <a:ea typeface="宋体" panose="02010600030101010101" pitchFamily="2" charset="-122"/>
            </a:endParaRPr>
          </a:p>
          <a:p>
            <a:endParaRPr lang="zh-CN" altLang="zh-CN" sz="20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内容占位符 2"/>
          <p:cNvSpPr>
            <a:spLocks noGrp="1"/>
          </p:cNvSpPr>
          <p:nvPr>
            <p:ph idx="1"/>
          </p:nvPr>
        </p:nvSpPr>
        <p:spPr/>
        <p:txBody>
          <a:bodyPr vert="horz" wrap="square" lIns="91440" tIns="45720" rIns="91440" bIns="45720" anchor="t" anchorCtr="0"/>
          <a:p>
            <a:r>
              <a:rPr lang="zh-CN" altLang="en-US" sz="1800" dirty="0">
                <a:ea typeface="宋体" panose="02010600030101010101" pitchFamily="2" charset="-122"/>
              </a:rPr>
              <a:t>⑤米泔样便：粪便呈白色淘米水样，内含有黏液片块，量大、稀水样，见于重症霍乱、副霍乱患者。</a:t>
            </a:r>
            <a:endParaRPr lang="zh-CN" altLang="en-US" sz="1800" dirty="0">
              <a:ea typeface="宋体" panose="02010600030101010101" pitchFamily="2" charset="-122"/>
            </a:endParaRPr>
          </a:p>
          <a:p>
            <a:r>
              <a:rPr lang="zh-CN" altLang="en-US" sz="1800" dirty="0">
                <a:ea typeface="宋体" panose="02010600030101010101" pitchFamily="2" charset="-122"/>
              </a:rPr>
              <a:t>⑥黏液便：正常粪便中的少量黏液与粪便均匀混合不易察觉。小肠炎症时增多的黏液均匀地混于粪便中；大肠病变时因粪便已逐渐形成，黏液不易与粪便混合；来自直肠的黏液则附着于粪便的表面。单纯黏液便的黏液无色透明，稍黏稠，脓性黏液便则呈黄白色不透明，见于各类肠炎、细菌性痢疾，阿米巴痢疾等。</a:t>
            </a:r>
            <a:endParaRPr lang="zh-CN" altLang="en-US" sz="1800" dirty="0">
              <a:ea typeface="宋体" panose="02010600030101010101" pitchFamily="2" charset="-122"/>
            </a:endParaRPr>
          </a:p>
          <a:p>
            <a:r>
              <a:rPr lang="zh-CN" altLang="en-US" sz="1800" dirty="0">
                <a:ea typeface="宋体" panose="02010600030101010101" pitchFamily="2" charset="-122"/>
              </a:rPr>
              <a:t>⑦稀糊状或水样便：见于各种感染性和非感染性腹泻。小儿肠炎时粪便呈绿色稀糊状。大量黄绿色稀汁样便</a:t>
            </a:r>
            <a:r>
              <a:rPr lang="en-US" altLang="zh-CN" sz="1800" dirty="0">
                <a:ea typeface="宋体" panose="02010600030101010101" pitchFamily="2" charset="-122"/>
              </a:rPr>
              <a:t>(3000ml</a:t>
            </a:r>
            <a:r>
              <a:rPr lang="zh-CN" altLang="en-US" sz="1800" dirty="0">
                <a:ea typeface="宋体" panose="02010600030101010101" pitchFamily="2" charset="-122"/>
              </a:rPr>
              <a:t>或更多</a:t>
            </a:r>
            <a:r>
              <a:rPr lang="en-US" altLang="zh-CN" sz="1800" dirty="0">
                <a:ea typeface="宋体" panose="02010600030101010101" pitchFamily="2" charset="-122"/>
              </a:rPr>
              <a:t>)</a:t>
            </a:r>
            <a:r>
              <a:rPr lang="zh-CN" altLang="en-US" sz="1800" dirty="0">
                <a:ea typeface="宋体" panose="02010600030101010101" pitchFamily="2" charset="-122"/>
              </a:rPr>
              <a:t>，并含有膜状物时见于假膜性肠炎。艾滋病患者伴发肠道隐孢子虫感染时，可排出大量稀水样粪便。副溶血性弧菌食物中毒，排出洗肉水样便。出血坏死性肠炎排出红豆汤样便。</a:t>
            </a:r>
            <a:endParaRPr lang="zh-CN" altLang="en-US" sz="1800" dirty="0">
              <a:ea typeface="宋体" panose="02010600030101010101" pitchFamily="2" charset="-122"/>
            </a:endParaRPr>
          </a:p>
          <a:p>
            <a:r>
              <a:rPr lang="zh-CN" altLang="en-US" sz="1800" dirty="0">
                <a:ea typeface="宋体" panose="02010600030101010101" pitchFamily="2" charset="-122"/>
              </a:rPr>
              <a:t>⑧细条样便：排出细条样或扁片状粪便，提示直肠狭窄，多见于直肠癌。</a:t>
            </a:r>
            <a:endParaRPr lang="zh-CN" altLang="en-US" sz="1800" dirty="0">
              <a:ea typeface="宋体" panose="02010600030101010101" pitchFamily="2" charset="-122"/>
            </a:endParaRPr>
          </a:p>
          <a:p>
            <a:r>
              <a:rPr lang="zh-CN" altLang="en-US" sz="1800" dirty="0">
                <a:ea typeface="宋体" panose="02010600030101010101" pitchFamily="2" charset="-122"/>
              </a:rPr>
              <a:t>⑨乳凝块、蛋花样变：乳儿粪便中见有黄白色乳凝块，亦可见蛋花汤样便，常见于婴儿消化不良、婴儿腹泻。</a:t>
            </a:r>
            <a:endParaRPr lang="zh-CN" altLang="en-US" sz="1800" dirty="0">
              <a:ea typeface="宋体" panose="02010600030101010101" pitchFamily="2" charset="-122"/>
            </a:endParaRPr>
          </a:p>
          <a:p>
            <a:r>
              <a:rPr lang="zh-CN" altLang="en-US" sz="1800" dirty="0">
                <a:ea typeface="宋体" panose="02010600030101010101" pitchFamily="2" charset="-122"/>
              </a:rPr>
              <a:t>⑩羊粪样便：见于痉挛性便秘。</a:t>
            </a:r>
            <a:endParaRPr lang="zh-CN" altLang="en-US" sz="18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内容占位符 2"/>
          <p:cNvSpPr>
            <a:spLocks noGrp="1"/>
          </p:cNvSpPr>
          <p:nvPr>
            <p:ph idx="1"/>
          </p:nvPr>
        </p:nvSpPr>
        <p:spPr/>
        <p:txBody>
          <a:bodyPr vert="horz" wrap="square" lIns="91440" tIns="45720" rIns="91440" bIns="45720" anchor="t" anchorCtr="0"/>
          <a:p>
            <a:r>
              <a:rPr lang="en-US" altLang="zh-CN" dirty="0">
                <a:ea typeface="宋体" panose="02010600030101010101" pitchFamily="2" charset="-122"/>
              </a:rPr>
              <a:t>2.</a:t>
            </a:r>
            <a:r>
              <a:rPr lang="zh-CN" altLang="zh-CN" dirty="0">
                <a:ea typeface="宋体" panose="02010600030101010101" pitchFamily="2" charset="-122"/>
              </a:rPr>
              <a:t>化学检查</a:t>
            </a:r>
            <a:endParaRPr lang="zh-CN" altLang="zh-CN" dirty="0">
              <a:ea typeface="宋体" panose="02010600030101010101" pitchFamily="2" charset="-122"/>
            </a:endParaRPr>
          </a:p>
          <a:p>
            <a:r>
              <a:rPr lang="zh-CN" altLang="zh-CN" dirty="0">
                <a:ea typeface="宋体" panose="02010600030101010101" pitchFamily="2" charset="-122"/>
              </a:rPr>
              <a:t>粪便隐血试验：隐血是指消化道少量出血，红细胞被消化破坏，粪便外观无异常改变，肉眼和显微镜均不能证实的出血。</a:t>
            </a:r>
            <a:endParaRPr lang="zh-CN" altLang="zh-CN" dirty="0">
              <a:ea typeface="宋体" panose="02010600030101010101" pitchFamily="2" charset="-122"/>
            </a:endParaRPr>
          </a:p>
          <a:p>
            <a:r>
              <a:rPr lang="zh-CN" altLang="zh-CN" dirty="0">
                <a:ea typeface="宋体" panose="02010600030101010101" pitchFamily="2" charset="-122"/>
              </a:rPr>
              <a:t>【正常参考值】阴性。</a:t>
            </a:r>
            <a:endParaRPr lang="zh-CN" altLang="zh-CN" dirty="0">
              <a:ea typeface="宋体" panose="02010600030101010101" pitchFamily="2" charset="-122"/>
            </a:endParaRPr>
          </a:p>
          <a:p>
            <a:r>
              <a:rPr lang="zh-CN" altLang="zh-CN" dirty="0">
                <a:ea typeface="宋体" panose="02010600030101010101" pitchFamily="2" charset="-122"/>
              </a:rPr>
              <a:t>【临床意义】消化道出血</a:t>
            </a:r>
            <a:r>
              <a:rPr lang="en-US" altLang="zh-CN" dirty="0">
                <a:ea typeface="宋体" panose="02010600030101010101" pitchFamily="2" charset="-122"/>
              </a:rPr>
              <a:t>5ml</a:t>
            </a:r>
            <a:r>
              <a:rPr lang="zh-CN" altLang="zh-CN" dirty="0">
                <a:ea typeface="宋体" panose="02010600030101010101" pitchFamily="2" charset="-122"/>
              </a:rPr>
              <a:t>以上粪便隐血试验即为阳性。隐血试验对消化道出血鉴别诊断有一定意义，消化性溃疡，阳性率为</a:t>
            </a:r>
            <a:r>
              <a:rPr lang="en-US" altLang="zh-CN" dirty="0">
                <a:ea typeface="宋体" panose="02010600030101010101" pitchFamily="2" charset="-122"/>
              </a:rPr>
              <a:t>40</a:t>
            </a:r>
            <a:r>
              <a:rPr lang="zh-CN" altLang="zh-CN" dirty="0">
                <a:ea typeface="宋体" panose="02010600030101010101" pitchFamily="2" charset="-122"/>
              </a:rPr>
              <a:t>％～</a:t>
            </a:r>
            <a:r>
              <a:rPr lang="en-US" altLang="zh-CN" dirty="0">
                <a:ea typeface="宋体" panose="02010600030101010101" pitchFamily="2" charset="-122"/>
              </a:rPr>
              <a:t>70</a:t>
            </a:r>
            <a:r>
              <a:rPr lang="zh-CN" altLang="zh-CN" dirty="0">
                <a:ea typeface="宋体" panose="02010600030101010101" pitchFamily="2" charset="-122"/>
              </a:rPr>
              <a:t>％，呈间歇阳性；消化道恶性肿瘤，如胃癌、结肠癌，阳性率可达</a:t>
            </a:r>
            <a:r>
              <a:rPr lang="en-US" altLang="zh-CN" dirty="0">
                <a:ea typeface="宋体" panose="02010600030101010101" pitchFamily="2" charset="-122"/>
              </a:rPr>
              <a:t>95</a:t>
            </a:r>
            <a:r>
              <a:rPr lang="zh-CN" altLang="zh-CN" dirty="0">
                <a:ea typeface="宋体" panose="02010600030101010101" pitchFamily="2" charset="-122"/>
              </a:rPr>
              <a:t>％，呈持续性阳性。</a:t>
            </a:r>
            <a:endParaRPr lang="zh-CN" altLang="zh-CN"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6" name="内容占位符 3"/>
          <p:cNvPicPr>
            <a:picLocks noGrp="1" noChangeAspect="1"/>
          </p:cNvPicPr>
          <p:nvPr>
            <p:ph idx="1"/>
          </p:nvPr>
        </p:nvPicPr>
        <p:blipFill>
          <a:blip r:embed="rId1"/>
          <a:srcRect/>
          <a:stretch>
            <a:fillRect/>
          </a:stretch>
        </p:blipFill>
        <p:spPr>
          <a:xfrm>
            <a:off x="2782888" y="107950"/>
            <a:ext cx="6629400" cy="6529388"/>
          </a:xfr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custDataLst>
              <p:tags r:id="rId1"/>
            </p:custDataLst>
          </p:nvPr>
        </p:nvPicPr>
        <p:blipFill>
          <a:blip r:embed="rId2"/>
          <a:stretch>
            <a:fillRect/>
          </a:stretch>
        </p:blipFill>
        <p:spPr>
          <a:xfrm>
            <a:off x="654050" y="228600"/>
            <a:ext cx="10564813" cy="5543550"/>
          </a:xfrm>
          <a:prstGeom prst="rect">
            <a:avLst/>
          </a:prstGeom>
          <a:noFill/>
          <a:ln w="9525">
            <a:noFill/>
          </a:ln>
        </p:spPr>
      </p:pic>
      <p:sp>
        <p:nvSpPr>
          <p:cNvPr id="4" name="矩形 3"/>
          <p:cNvSpPr/>
          <p:nvPr/>
        </p:nvSpPr>
        <p:spPr>
          <a:xfrm>
            <a:off x="2132049" y="2114550"/>
            <a:ext cx="7609841" cy="2306955"/>
          </a:xfrm>
          <a:prstGeom prst="rect">
            <a:avLst/>
          </a:prstGeom>
          <a:noFill/>
          <a:ln>
            <a:noFill/>
          </a:ln>
        </p:spPr>
        <p:txBody>
          <a:bodyPr wrap="square" rtlCol="0" anchor="t">
            <a:spAutoFit/>
          </a:bodyPr>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任务三</a:t>
            </a:r>
            <a:endPar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肝功能检查 </a:t>
            </a:r>
            <a:endParaRPr lang="zh-CN" altLang="en-US" sz="7200" b="1" strike="noStrike" noProof="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108775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掌握实验室检查项目的参考值，分析判断异常改变的临床意义。</a:t>
            </a:r>
            <a:endParaRPr lang="zh-CN" altLang="en-US" dirty="0" smtClean="0"/>
          </a:p>
        </p:txBody>
      </p:sp>
      <p:sp>
        <p:nvSpPr>
          <p:cNvPr id="5" name="文本框 22"/>
          <p:cNvSpPr txBox="1"/>
          <p:nvPr/>
        </p:nvSpPr>
        <p:spPr>
          <a:xfrm flipH="1">
            <a:off x="4954270" y="4088765"/>
            <a:ext cx="2655570" cy="75565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学会实验室检查的标本采集方法。</a:t>
            </a:r>
            <a:endParaRPr lang="zh-CN" altLang="en-US" dirty="0" smtClean="0"/>
          </a:p>
        </p:txBody>
      </p:sp>
      <p:sp>
        <p:nvSpPr>
          <p:cNvPr id="6" name="文本框 22"/>
          <p:cNvSpPr txBox="1"/>
          <p:nvPr/>
        </p:nvSpPr>
        <p:spPr>
          <a:xfrm flipH="1">
            <a:off x="8314690" y="4088765"/>
            <a:ext cx="2618105" cy="108775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培养科学系统的思维方法，提升独立分析、精准判断的专业能力。</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文本占位符 41986"/>
          <p:cNvSpPr>
            <a:spLocks noGrp="1"/>
          </p:cNvSpPr>
          <p:nvPr>
            <p:ph idx="1"/>
          </p:nvPr>
        </p:nvSpPr>
        <p:spPr>
          <a:xfrm>
            <a:off x="-62230" y="-1405890"/>
            <a:ext cx="4608513" cy="3529013"/>
          </a:xfrm>
        </p:spPr>
        <p:txBody>
          <a:bodyPr vert="horz" wrap="square" lIns="91440" tIns="45720" rIns="91440" bIns="45720" anchor="t" anchorCtr="0"/>
          <a:p>
            <a:pPr eaLnBrk="1" hangingPunct="1"/>
            <a:endParaRPr lang="en-US" altLang="zh-CN" sz="3200" b="0" dirty="0">
              <a:ea typeface="宋体" panose="02010600030101010101" pitchFamily="2" charset="-122"/>
            </a:endParaRPr>
          </a:p>
          <a:p>
            <a:pPr lvl="1" eaLnBrk="1" hangingPunct="1">
              <a:buNone/>
            </a:pPr>
            <a:endParaRPr lang="en-US" altLang="zh-CN" sz="3200" dirty="0">
              <a:solidFill>
                <a:schemeClr val="bg2"/>
              </a:solidFill>
              <a:ea typeface="宋体" panose="02010600030101010101" pitchFamily="2" charset="-122"/>
            </a:endParaRPr>
          </a:p>
          <a:p>
            <a:pPr lvl="1" eaLnBrk="1" hangingPunct="1">
              <a:buNone/>
            </a:pPr>
            <a:endParaRPr lang="en-US" altLang="zh-CN" sz="3200" dirty="0">
              <a:solidFill>
                <a:schemeClr val="bg2"/>
              </a:solidFill>
              <a:ea typeface="宋体" panose="02010600030101010101" pitchFamily="2" charset="-122"/>
            </a:endParaRPr>
          </a:p>
          <a:p>
            <a:pPr lvl="1" eaLnBrk="1" hangingPunct="1">
              <a:buNone/>
            </a:pPr>
            <a:r>
              <a:rPr lang="zh-CN" altLang="en-US" sz="3200" dirty="0">
                <a:ea typeface="宋体" panose="02010600030101010101" pitchFamily="2" charset="-122"/>
              </a:rPr>
              <a:t>任务三   肝功能检查</a:t>
            </a:r>
            <a:endParaRPr lang="en-US" altLang="zh-CN" dirty="0">
              <a:ea typeface="宋体" panose="02010600030101010101" pitchFamily="2" charset="-122"/>
            </a:endParaRPr>
          </a:p>
          <a:p>
            <a:pPr eaLnBrk="1" hangingPunct="1">
              <a:buNone/>
            </a:pPr>
            <a:endParaRPr lang="zh-CN" altLang="en-US" sz="1400" b="0" dirty="0">
              <a:solidFill>
                <a:schemeClr val="tx1"/>
              </a:solidFill>
              <a:ea typeface="宋体" panose="02010600030101010101" pitchFamily="2" charset="-122"/>
            </a:endParaRPr>
          </a:p>
        </p:txBody>
      </p:sp>
      <p:sp>
        <p:nvSpPr>
          <p:cNvPr id="48131" name="页脚占位符 1"/>
          <p:cNvSpPr txBox="1">
            <a:spLocks noGrp="1"/>
          </p:cNvSpPr>
          <p:nvPr>
            <p:ph type="ftr" sz="quarter" idx="4294967295"/>
          </p:nvPr>
        </p:nvSpPr>
        <p:spPr>
          <a:xfrm>
            <a:off x="8331200" y="6477000"/>
            <a:ext cx="3454400" cy="304800"/>
          </a:xfrm>
          <a:prstGeom prst="rect">
            <a:avLst/>
          </a:prstGeom>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r>
              <a:rPr lang="en-US" altLang="en-US" sz="1200" b="1" dirty="0">
                <a:solidFill>
                  <a:schemeClr val="bg1"/>
                </a:solidFill>
                <a:latin typeface="Verdana" panose="020B0604030504040204" pitchFamily="34" charset="0"/>
                <a:ea typeface="宋体" panose="02010600030101010101" pitchFamily="2" charset="-122"/>
              </a:rPr>
              <a:t>临床医学概论</a:t>
            </a:r>
            <a:endParaRPr lang="en-US" altLang="zh-CN" sz="1200" b="1" dirty="0">
              <a:solidFill>
                <a:schemeClr val="bg1"/>
              </a:solidFill>
              <a:latin typeface="Verdana" panose="020B0604030504040204" pitchFamily="34" charset="0"/>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2444750" y="1380490"/>
            <a:ext cx="6998335" cy="479298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内容占位符 2"/>
          <p:cNvSpPr>
            <a:spLocks noGrp="1"/>
          </p:cNvSpPr>
          <p:nvPr>
            <p:ph idx="1"/>
          </p:nvPr>
        </p:nvSpPr>
        <p:spPr/>
        <p:txBody>
          <a:bodyPr vert="horz" wrap="square" lIns="91440" tIns="45720" rIns="91440" bIns="45720" anchor="t" anchorCtr="0"/>
          <a:p>
            <a:pPr marL="0" indent="0">
              <a:buNone/>
            </a:pPr>
            <a:r>
              <a:rPr lang="en-US" altLang="zh-CN" sz="2400" dirty="0">
                <a:ea typeface="宋体" panose="02010600030101010101" pitchFamily="2" charset="-122"/>
              </a:rPr>
              <a:t>  </a:t>
            </a:r>
            <a:endParaRPr lang="zh-CN" altLang="zh-CN" sz="2400" dirty="0">
              <a:ea typeface="宋体" panose="02010600030101010101" pitchFamily="2" charset="-122"/>
            </a:endParaRPr>
          </a:p>
          <a:p>
            <a:r>
              <a:rPr lang="zh-CN" altLang="zh-CN" sz="2400" dirty="0">
                <a:ea typeface="宋体" panose="02010600030101010101" pitchFamily="2" charset="-122"/>
              </a:rPr>
              <a:t>患者</a:t>
            </a:r>
            <a:r>
              <a:rPr lang="en-US" altLang="zh-CN" sz="2400" dirty="0">
                <a:ea typeface="宋体" panose="02010600030101010101" pitchFamily="2" charset="-122"/>
              </a:rPr>
              <a:t>,</a:t>
            </a:r>
            <a:r>
              <a:rPr lang="zh-CN" altLang="zh-CN" sz="2400" dirty="0">
                <a:ea typeface="宋体" panose="02010600030101010101" pitchFamily="2" charset="-122"/>
              </a:rPr>
              <a:t>男性</a:t>
            </a:r>
            <a:r>
              <a:rPr lang="en-US" altLang="zh-CN" sz="2400" dirty="0">
                <a:ea typeface="宋体" panose="02010600030101010101" pitchFamily="2" charset="-122"/>
              </a:rPr>
              <a:t>,57</a:t>
            </a:r>
            <a:r>
              <a:rPr lang="zh-CN" altLang="zh-CN" sz="2400" dirty="0">
                <a:ea typeface="宋体" panose="02010600030101010101" pitchFamily="2" charset="-122"/>
              </a:rPr>
              <a:t>岁</a:t>
            </a:r>
            <a:r>
              <a:rPr lang="en-US" altLang="zh-CN" sz="2400" dirty="0">
                <a:ea typeface="宋体" panose="02010600030101010101" pitchFamily="2" charset="-122"/>
              </a:rPr>
              <a:t>,</a:t>
            </a:r>
            <a:r>
              <a:rPr lang="zh-CN" altLang="zh-CN" sz="2400" dirty="0">
                <a:ea typeface="宋体" panose="02010600030101010101" pitchFamily="2" charset="-122"/>
              </a:rPr>
              <a:t>因“多饮、多食、多尿</a:t>
            </a:r>
            <a:r>
              <a:rPr lang="en-US" altLang="zh-CN" sz="2400" dirty="0">
                <a:ea typeface="宋体" panose="02010600030101010101" pitchFamily="2" charset="-122"/>
              </a:rPr>
              <a:t>1</a:t>
            </a:r>
            <a:r>
              <a:rPr lang="zh-CN" altLang="zh-CN" sz="2400" dirty="0">
                <a:ea typeface="宋体" panose="02010600030101010101" pitchFamily="2" charset="-122"/>
              </a:rPr>
              <a:t>年入院”入院。患者</a:t>
            </a:r>
            <a:r>
              <a:rPr lang="en-US" altLang="zh-CN" sz="2400" dirty="0">
                <a:ea typeface="宋体" panose="02010600030101010101" pitchFamily="2" charset="-122"/>
              </a:rPr>
              <a:t>1</a:t>
            </a:r>
            <a:r>
              <a:rPr lang="zh-CN" altLang="zh-CN" sz="2400" dirty="0">
                <a:ea typeface="宋体" panose="02010600030101010101" pitchFamily="2" charset="-122"/>
              </a:rPr>
              <a:t>年前无明显诱因下出现烦渴多饮，乏力，每日尿量达</a:t>
            </a:r>
            <a:r>
              <a:rPr lang="en-US" altLang="zh-CN" sz="2400" dirty="0">
                <a:ea typeface="宋体" panose="02010600030101010101" pitchFamily="2" charset="-122"/>
              </a:rPr>
              <a:t>3500ml</a:t>
            </a:r>
            <a:r>
              <a:rPr lang="zh-CN" altLang="zh-CN" sz="2400" dirty="0">
                <a:ea typeface="宋体" panose="02010600030101010101" pitchFamily="2" charset="-122"/>
              </a:rPr>
              <a:t>左右，食欲增加，体重下降。无高血压及肾脏疾病病史。入院后查尿液，外观无异常，有烂苹果味，比重</a:t>
            </a:r>
            <a:r>
              <a:rPr lang="en-US" altLang="zh-CN" sz="2400" dirty="0">
                <a:ea typeface="宋体" panose="02010600030101010101" pitchFamily="2" charset="-122"/>
              </a:rPr>
              <a:t>1.029</a:t>
            </a:r>
            <a:r>
              <a:rPr lang="zh-CN" altLang="zh-CN" sz="2400" dirty="0">
                <a:ea typeface="宋体" panose="02010600030101010101" pitchFamily="2" charset="-122"/>
              </a:rPr>
              <a:t>，尿糖</a:t>
            </a:r>
            <a:r>
              <a:rPr lang="en-US" altLang="zh-CN" sz="2400" dirty="0">
                <a:ea typeface="宋体" panose="02010600030101010101" pitchFamily="2" charset="-122"/>
              </a:rPr>
              <a:t>3+</a:t>
            </a:r>
            <a:r>
              <a:rPr lang="zh-CN" altLang="zh-CN" sz="2400" dirty="0">
                <a:ea typeface="宋体" panose="02010600030101010101" pitchFamily="2" charset="-122"/>
              </a:rPr>
              <a:t>。</a:t>
            </a:r>
            <a:endParaRPr lang="zh-CN" altLang="zh-CN" sz="2400" dirty="0">
              <a:ea typeface="宋体" panose="02010600030101010101" pitchFamily="2" charset="-122"/>
            </a:endParaRPr>
          </a:p>
          <a:p>
            <a:r>
              <a:rPr lang="zh-CN" altLang="zh-CN" sz="2400" dirty="0">
                <a:ea typeface="宋体" panose="02010600030101010101" pitchFamily="2" charset="-122"/>
              </a:rPr>
              <a:t>解析 患者中年男性，以烦渴多饮，乏力，多尿，多食，体重下降起病。尿常规示尿糖</a:t>
            </a:r>
            <a:r>
              <a:rPr lang="en-US" altLang="zh-CN" sz="2400" dirty="0">
                <a:ea typeface="宋体" panose="02010600030101010101" pitchFamily="2" charset="-122"/>
              </a:rPr>
              <a:t>3+</a:t>
            </a:r>
            <a:r>
              <a:rPr lang="zh-CN" altLang="zh-CN" sz="2400" dirty="0">
                <a:ea typeface="宋体" panose="02010600030101010101" pitchFamily="2" charset="-122"/>
              </a:rPr>
              <a:t>，提示患者糖代谢发生异常，当血糖＞</a:t>
            </a:r>
            <a:r>
              <a:rPr lang="en-US" altLang="zh-CN" sz="2400" dirty="0">
                <a:ea typeface="宋体" panose="02010600030101010101" pitchFamily="2" charset="-122"/>
              </a:rPr>
              <a:t>8.88mmol/L</a:t>
            </a:r>
            <a:r>
              <a:rPr lang="zh-CN" altLang="zh-CN" sz="2400" dirty="0">
                <a:ea typeface="宋体" panose="02010600030101010101" pitchFamily="2" charset="-122"/>
              </a:rPr>
              <a:t>，超过肾小管重吸收的最大能力，尿糖增加，定性实验呈阳性，称糖尿。且患者尿液呈烂苹果味，尿比重偏高，针对患者症状需要检查患者血糖，尿液</a:t>
            </a:r>
            <a:r>
              <a:rPr lang="en-US" altLang="zh-CN" sz="2400" dirty="0">
                <a:ea typeface="宋体" panose="02010600030101010101" pitchFamily="2" charset="-122"/>
              </a:rPr>
              <a:t>pH</a:t>
            </a:r>
            <a:r>
              <a:rPr lang="zh-CN" altLang="zh-CN" sz="2400" dirty="0">
                <a:ea typeface="宋体" panose="02010600030101010101" pitchFamily="2" charset="-122"/>
              </a:rPr>
              <a:t>值，尿液酮体。</a:t>
            </a:r>
            <a:endParaRPr lang="zh-CN" altLang="zh-CN" sz="2400" dirty="0">
              <a:ea typeface="宋体" panose="02010600030101010101" pitchFamily="2" charset="-122"/>
            </a:endParaRPr>
          </a:p>
          <a:p>
            <a:endParaRPr lang="zh-CN" altLang="en-US" dirty="0">
              <a:ea typeface="宋体" panose="02010600030101010101" pitchFamily="2" charset="-122"/>
            </a:endParaRPr>
          </a:p>
        </p:txBody>
      </p:sp>
      <p:sp>
        <p:nvSpPr>
          <p:cNvPr id="5" name="矩形 4"/>
          <p:cNvSpPr/>
          <p:nvPr/>
        </p:nvSpPr>
        <p:spPr>
          <a:xfrm>
            <a:off x="214630" y="0"/>
            <a:ext cx="2914015" cy="706755"/>
          </a:xfrm>
          <a:prstGeom prst="rect">
            <a:avLst/>
          </a:prstGeom>
          <a:noFill/>
          <a:ln w="9525">
            <a:noFill/>
          </a:ln>
        </p:spPr>
        <p:txBody>
          <a:bodyPr vert="horz" wrap="square" lIns="91440" tIns="45720" rIns="91440" bIns="45720" rtlCol="0" anchor="ctr">
            <a:normAutofit/>
          </a:bodyPr>
          <a:p>
            <a:pPr lvl="0" algn="l" fontAlgn="auto">
              <a:lnSpc>
                <a:spcPct val="90000"/>
              </a:lnSpc>
              <a:buClrTx/>
              <a:buSzTx/>
              <a:buFontTx/>
            </a:pPr>
            <a:r>
              <a:rPr lang="zh-CN" altLang="en-US" sz="4000" dirty="0">
                <a:solidFill>
                  <a:schemeClr val="tx1"/>
                </a:solidFill>
                <a:latin typeface="黑体" panose="02010609060101010101" charset="-122"/>
                <a:ea typeface="黑体" panose="02010609060101010101" charset="-122"/>
                <a:cs typeface="黑体" panose="02010609060101010101" charset="-122"/>
                <a:sym typeface="+mn-ea"/>
              </a:rPr>
              <a:t>案例分析</a:t>
            </a:r>
            <a:endParaRPr lang="zh-CN" altLang="en-US" sz="4000"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内容占位符 2"/>
          <p:cNvSpPr>
            <a:spLocks noGrp="1"/>
          </p:cNvSpPr>
          <p:nvPr>
            <p:ph idx="1"/>
          </p:nvPr>
        </p:nvSpPr>
        <p:spPr/>
        <p:txBody>
          <a:bodyPr vert="horz" wrap="square" lIns="91440" tIns="45720" rIns="91440" bIns="45720" anchor="t" anchorCtr="0"/>
          <a:p>
            <a:pPr marL="0" indent="0">
              <a:buNone/>
            </a:pPr>
            <a:r>
              <a:rPr lang="zh-CN" altLang="zh-CN" sz="2400" dirty="0">
                <a:ea typeface="宋体" panose="02010600030101010101" pitchFamily="2" charset="-122"/>
              </a:rPr>
              <a:t>除丙种（</a:t>
            </a:r>
            <a:r>
              <a:rPr lang="en-US" altLang="zh-CN" sz="2400" dirty="0">
                <a:ea typeface="宋体" panose="02010600030101010101" pitchFamily="2" charset="-122"/>
              </a:rPr>
              <a:t>γ</a:t>
            </a:r>
            <a:r>
              <a:rPr lang="zh-CN" altLang="zh-CN" sz="2400" dirty="0">
                <a:ea typeface="宋体" panose="02010600030101010101" pitchFamily="2" charset="-122"/>
              </a:rPr>
              <a:t>）球蛋白以外的大部分血浆蛋白，如清蛋白、糖蛋白、脂蛋白、多种凝血因子、抗凝因子、纤溶因子及各种转运蛋白等均在肝脏合成，当肝细胞受损严重时这些血浆蛋白质合成减少，尤其是清蛋白减少，导致低清蛋白血症。临床上可出现水肿，甚至出现腹水与胸水。目前肝脏合成蛋白功能评价主要依据：血清总蛋白（</a:t>
            </a:r>
            <a:r>
              <a:rPr lang="en-US" altLang="zh-CN" sz="2400" dirty="0">
                <a:ea typeface="宋体" panose="02010600030101010101" pitchFamily="2" charset="-122"/>
              </a:rPr>
              <a:t>TP</a:t>
            </a:r>
            <a:r>
              <a:rPr lang="zh-CN" altLang="zh-CN" sz="2400" dirty="0">
                <a:ea typeface="宋体" panose="02010600030101010101" pitchFamily="2" charset="-122"/>
              </a:rPr>
              <a:t>）和清蛋白（</a:t>
            </a:r>
            <a:r>
              <a:rPr lang="en-US" altLang="zh-CN" sz="2400" dirty="0">
                <a:ea typeface="宋体" panose="02010600030101010101" pitchFamily="2" charset="-122"/>
              </a:rPr>
              <a:t>A</a:t>
            </a:r>
            <a:r>
              <a:rPr lang="zh-CN" altLang="zh-CN" sz="2400" dirty="0">
                <a:ea typeface="宋体" panose="02010600030101010101" pitchFamily="2" charset="-122"/>
              </a:rPr>
              <a:t>）、球蛋白（</a:t>
            </a:r>
            <a:r>
              <a:rPr lang="en-US" altLang="zh-CN" sz="2400" dirty="0">
                <a:ea typeface="宋体" panose="02010600030101010101" pitchFamily="2" charset="-122"/>
              </a:rPr>
              <a:t>G</a:t>
            </a:r>
            <a:r>
              <a:rPr lang="zh-CN" altLang="zh-CN" sz="2400" dirty="0">
                <a:ea typeface="宋体" panose="02010600030101010101" pitchFamily="2" charset="-122"/>
              </a:rPr>
              <a:t>）比值测定。</a:t>
            </a:r>
            <a:r>
              <a:rPr lang="en-US" altLang="zh-CN" sz="2400" dirty="0">
                <a:ea typeface="宋体" panose="02010600030101010101" pitchFamily="2" charset="-122"/>
              </a:rPr>
              <a:t>90</a:t>
            </a:r>
            <a:r>
              <a:rPr lang="zh-CN" altLang="zh-CN" sz="2400" dirty="0">
                <a:ea typeface="宋体" panose="02010600030101010101" pitchFamily="2" charset="-122"/>
              </a:rPr>
              <a:t>％以上的血清总蛋白和全部的血清清蛋白是由肝脏合成。清蛋白是正常人体血清中的主要蛋白质组分，在维持血液胶体渗透压、体内代谢物质转运及营养等方面起着重要作用。球蛋白是多种蛋白质的混合物，其中包括含量较多的免疫球蛋白和补体等，与机体免疫功能与血浆黏度密切相关。</a:t>
            </a:r>
            <a:endParaRPr lang="zh-CN" altLang="zh-CN" sz="2400" dirty="0">
              <a:ea typeface="宋体" panose="02010600030101010101" pitchFamily="2" charset="-122"/>
            </a:endParaRPr>
          </a:p>
          <a:p>
            <a:endParaRPr lang="zh-CN" altLang="en-US" dirty="0">
              <a:ea typeface="宋体" panose="02010600030101010101" pitchFamily="2" charset="-122"/>
            </a:endParaRPr>
          </a:p>
        </p:txBody>
      </p:sp>
      <p:sp>
        <p:nvSpPr>
          <p:cNvPr id="5" name="矩形 4"/>
          <p:cNvSpPr/>
          <p:nvPr/>
        </p:nvSpPr>
        <p:spPr>
          <a:xfrm>
            <a:off x="214630" y="0"/>
            <a:ext cx="5123180" cy="706755"/>
          </a:xfrm>
          <a:prstGeom prst="rect">
            <a:avLst/>
          </a:prstGeom>
          <a:noFill/>
          <a:ln w="9525">
            <a:noFill/>
          </a:ln>
        </p:spPr>
        <p:txBody>
          <a:bodyPr vert="horz" wrap="square" lIns="91440" tIns="45720" rIns="91440" bIns="45720" rtlCol="0" anchor="ctr">
            <a:normAutofit fontScale="80000"/>
          </a:bodyPr>
          <a:p>
            <a:pPr lvl="0" algn="l" fontAlgn="auto">
              <a:lnSpc>
                <a:spcPct val="90000"/>
              </a:lnSpc>
              <a:buClrTx/>
              <a:buSzTx/>
              <a:buFontTx/>
            </a:pPr>
            <a:r>
              <a:rPr lang="zh-CN" altLang="en-US" sz="4000" dirty="0">
                <a:solidFill>
                  <a:schemeClr val="tx1"/>
                </a:solidFill>
                <a:latin typeface="黑体" panose="02010609060101010101" charset="-122"/>
                <a:ea typeface="黑体" panose="02010609060101010101" charset="-122"/>
                <a:cs typeface="黑体" panose="02010609060101010101" charset="-122"/>
                <a:sym typeface="+mn-ea"/>
              </a:rPr>
              <a:t>一、蛋白质代谢功能检测</a:t>
            </a:r>
            <a:endParaRPr lang="zh-CN" altLang="en-US" sz="4000"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内容占位符 2"/>
          <p:cNvSpPr>
            <a:spLocks noGrp="1"/>
          </p:cNvSpPr>
          <p:nvPr>
            <p:ph idx="1"/>
          </p:nvPr>
        </p:nvSpPr>
        <p:spPr>
          <a:xfrm>
            <a:off x="1992313" y="1268413"/>
            <a:ext cx="8229600" cy="4754562"/>
          </a:xfrm>
        </p:spPr>
        <p:txBody>
          <a:bodyPr vert="horz" wrap="square" lIns="91440" tIns="45720" rIns="91440" bIns="45720" anchor="t" anchorCtr="0">
            <a:normAutofit lnSpcReduction="20000"/>
          </a:bodyPr>
          <a:p>
            <a:r>
              <a:rPr lang="en-US" altLang="zh-CN" sz="1800" dirty="0">
                <a:ea typeface="宋体" panose="02010600030101010101" pitchFamily="2" charset="-122"/>
              </a:rPr>
              <a:t>【</a:t>
            </a:r>
            <a:r>
              <a:rPr lang="zh-CN" altLang="en-US" sz="1800" dirty="0">
                <a:ea typeface="宋体" panose="02010600030101010101" pitchFamily="2" charset="-122"/>
              </a:rPr>
              <a:t>正常参考值</a:t>
            </a:r>
            <a:r>
              <a:rPr lang="en-US" altLang="zh-CN" sz="1800" dirty="0">
                <a:ea typeface="宋体" panose="02010600030101010101" pitchFamily="2" charset="-122"/>
              </a:rPr>
              <a:t>】</a:t>
            </a:r>
            <a:r>
              <a:rPr lang="zh-CN" altLang="en-US" sz="1800" dirty="0">
                <a:ea typeface="宋体" panose="02010600030101010101" pitchFamily="2" charset="-122"/>
              </a:rPr>
              <a:t>正常成人血清总蛋白</a:t>
            </a:r>
            <a:r>
              <a:rPr lang="en-US" altLang="zh-CN" sz="1800" dirty="0">
                <a:ea typeface="宋体" panose="02010600030101010101" pitchFamily="2" charset="-122"/>
              </a:rPr>
              <a:t>60</a:t>
            </a:r>
            <a:r>
              <a:rPr lang="zh-CN" altLang="en-US" sz="1800" dirty="0">
                <a:ea typeface="宋体" panose="02010600030101010101" pitchFamily="2" charset="-122"/>
              </a:rPr>
              <a:t>～</a:t>
            </a:r>
            <a:r>
              <a:rPr lang="en-US" altLang="zh-CN" sz="1800" dirty="0">
                <a:ea typeface="宋体" panose="02010600030101010101" pitchFamily="2" charset="-122"/>
              </a:rPr>
              <a:t>80 g/L</a:t>
            </a:r>
            <a:r>
              <a:rPr lang="zh-CN" altLang="en-US" sz="1800" dirty="0">
                <a:ea typeface="宋体" panose="02010600030101010101" pitchFamily="2" charset="-122"/>
              </a:rPr>
              <a:t>，</a:t>
            </a:r>
            <a:endParaRPr lang="en-US" altLang="zh-CN" sz="1800" dirty="0">
              <a:ea typeface="宋体" panose="02010600030101010101" pitchFamily="2" charset="-122"/>
            </a:endParaRPr>
          </a:p>
          <a:p>
            <a:r>
              <a:rPr lang="en-US" altLang="zh-CN" sz="1800" dirty="0">
                <a:ea typeface="宋体" panose="02010600030101010101" pitchFamily="2" charset="-122"/>
              </a:rPr>
              <a:t>                                               </a:t>
            </a:r>
            <a:r>
              <a:rPr lang="zh-CN" altLang="en-US" sz="1800" dirty="0">
                <a:ea typeface="宋体" panose="02010600030101010101" pitchFamily="2" charset="-122"/>
              </a:rPr>
              <a:t>清蛋白</a:t>
            </a:r>
            <a:r>
              <a:rPr lang="en-US" altLang="zh-CN" sz="1800" dirty="0">
                <a:ea typeface="宋体" panose="02010600030101010101" pitchFamily="2" charset="-122"/>
              </a:rPr>
              <a:t>40</a:t>
            </a:r>
            <a:r>
              <a:rPr lang="zh-CN" altLang="en-US" sz="1800" dirty="0">
                <a:ea typeface="宋体" panose="02010600030101010101" pitchFamily="2" charset="-122"/>
              </a:rPr>
              <a:t>～</a:t>
            </a:r>
            <a:r>
              <a:rPr lang="en-US" altLang="zh-CN" sz="1800" dirty="0">
                <a:ea typeface="宋体" panose="02010600030101010101" pitchFamily="2" charset="-122"/>
              </a:rPr>
              <a:t>55 g/L</a:t>
            </a:r>
            <a:endParaRPr lang="en-US" altLang="zh-CN" sz="1800" dirty="0">
              <a:ea typeface="宋体" panose="02010600030101010101" pitchFamily="2" charset="-122"/>
            </a:endParaRPr>
          </a:p>
          <a:p>
            <a:r>
              <a:rPr lang="en-US" altLang="zh-CN" sz="1800" dirty="0">
                <a:ea typeface="宋体" panose="02010600030101010101" pitchFamily="2" charset="-122"/>
              </a:rPr>
              <a:t>                                               </a:t>
            </a:r>
            <a:r>
              <a:rPr lang="zh-CN" altLang="en-US" sz="1800" dirty="0">
                <a:ea typeface="宋体" panose="02010600030101010101" pitchFamily="2" charset="-122"/>
              </a:rPr>
              <a:t>球蛋白</a:t>
            </a:r>
            <a:r>
              <a:rPr lang="en-US" altLang="zh-CN" sz="1800" dirty="0">
                <a:ea typeface="宋体" panose="02010600030101010101" pitchFamily="2" charset="-122"/>
              </a:rPr>
              <a:t>20</a:t>
            </a:r>
            <a:r>
              <a:rPr lang="zh-CN" altLang="en-US" sz="1800" dirty="0">
                <a:ea typeface="宋体" panose="02010600030101010101" pitchFamily="2" charset="-122"/>
              </a:rPr>
              <a:t>～</a:t>
            </a:r>
            <a:r>
              <a:rPr lang="en-US" altLang="zh-CN" sz="1800" dirty="0">
                <a:ea typeface="宋体" panose="02010600030101010101" pitchFamily="2" charset="-122"/>
              </a:rPr>
              <a:t>30 g/L</a:t>
            </a:r>
            <a:r>
              <a:rPr lang="zh-CN" altLang="en-US" sz="1800" dirty="0">
                <a:ea typeface="宋体" panose="02010600030101010101" pitchFamily="2" charset="-122"/>
              </a:rPr>
              <a:t>，</a:t>
            </a:r>
            <a:r>
              <a:rPr lang="en-US" altLang="zh-CN" sz="1800" dirty="0">
                <a:ea typeface="宋体" panose="02010600030101010101" pitchFamily="2" charset="-122"/>
              </a:rPr>
              <a:t>A/G</a:t>
            </a:r>
            <a:r>
              <a:rPr lang="zh-CN" altLang="en-US" sz="1800" dirty="0">
                <a:ea typeface="宋体" panose="02010600030101010101" pitchFamily="2" charset="-122"/>
              </a:rPr>
              <a:t>为</a:t>
            </a:r>
            <a:r>
              <a:rPr lang="en-US" altLang="zh-CN" sz="1800" dirty="0">
                <a:ea typeface="宋体" panose="02010600030101010101" pitchFamily="2" charset="-122"/>
              </a:rPr>
              <a:t>(1.5</a:t>
            </a:r>
            <a:r>
              <a:rPr lang="zh-CN" altLang="en-US" sz="1800" dirty="0">
                <a:ea typeface="宋体" panose="02010600030101010101" pitchFamily="2" charset="-122"/>
              </a:rPr>
              <a:t>～</a:t>
            </a:r>
            <a:r>
              <a:rPr lang="en-US" altLang="zh-CN" sz="1800" dirty="0">
                <a:ea typeface="宋体" panose="02010600030101010101" pitchFamily="2" charset="-122"/>
              </a:rPr>
              <a:t>2.5)</a:t>
            </a:r>
            <a:r>
              <a:rPr lang="zh-CN" altLang="en-US" sz="1800" dirty="0">
                <a:ea typeface="宋体" panose="02010600030101010101" pitchFamily="2" charset="-122"/>
              </a:rPr>
              <a:t>：</a:t>
            </a:r>
            <a:r>
              <a:rPr lang="en-US" altLang="zh-CN" sz="1800" dirty="0">
                <a:ea typeface="宋体" panose="02010600030101010101" pitchFamily="2" charset="-122"/>
              </a:rPr>
              <a:t>1</a:t>
            </a:r>
            <a:r>
              <a:rPr lang="zh-CN" altLang="en-US" sz="1800" dirty="0">
                <a:ea typeface="宋体" panose="02010600030101010101" pitchFamily="2" charset="-122"/>
              </a:rPr>
              <a:t>。</a:t>
            </a:r>
            <a:endParaRPr lang="zh-CN" altLang="en-US" sz="1800" dirty="0">
              <a:ea typeface="宋体" panose="02010600030101010101" pitchFamily="2" charset="-122"/>
            </a:endParaRPr>
          </a:p>
          <a:p>
            <a:r>
              <a:rPr lang="en-US" altLang="zh-CN" sz="1800" dirty="0">
                <a:ea typeface="宋体" panose="02010600030101010101" pitchFamily="2" charset="-122"/>
              </a:rPr>
              <a:t>【</a:t>
            </a:r>
            <a:r>
              <a:rPr lang="zh-CN" altLang="en-US" sz="1800" dirty="0">
                <a:ea typeface="宋体" panose="02010600030101010101" pitchFamily="2" charset="-122"/>
              </a:rPr>
              <a:t>临床意义</a:t>
            </a:r>
            <a:r>
              <a:rPr lang="en-US" altLang="zh-CN" sz="1800" dirty="0">
                <a:ea typeface="宋体" panose="02010600030101010101" pitchFamily="2" charset="-122"/>
              </a:rPr>
              <a:t>】</a:t>
            </a:r>
            <a:r>
              <a:rPr lang="zh-CN" altLang="en-US" sz="1800" dirty="0">
                <a:ea typeface="宋体" panose="02010600030101010101" pitchFamily="2" charset="-122"/>
              </a:rPr>
              <a:t>血清总蛋白降低一般与清蛋白减少相平行，总蛋白升高同时有球蛋白升高。由于肝脏具有很强的代偿能力，且清蛋白半衰期较长，因此只有当肝脏病变达到一定程度和在一定病程后才能出现血清总蛋白的改变。</a:t>
            </a:r>
            <a:endParaRPr lang="zh-CN" altLang="en-US" sz="1800" dirty="0">
              <a:ea typeface="宋体" panose="02010600030101010101" pitchFamily="2" charset="-122"/>
            </a:endParaRPr>
          </a:p>
          <a:p>
            <a:r>
              <a:rPr lang="en-US" altLang="zh-CN" sz="1800" dirty="0">
                <a:ea typeface="宋体" panose="02010600030101010101" pitchFamily="2" charset="-122"/>
              </a:rPr>
              <a:t>1</a:t>
            </a:r>
            <a:r>
              <a:rPr lang="zh-CN" altLang="en-US" sz="1800" dirty="0">
                <a:ea typeface="宋体" panose="02010600030101010101" pitchFamily="2" charset="-122"/>
              </a:rPr>
              <a:t>．血清总蛋白及清蛋白降低</a:t>
            </a:r>
            <a:endParaRPr lang="zh-CN" altLang="en-US" sz="1800" dirty="0">
              <a:ea typeface="宋体" panose="02010600030101010101" pitchFamily="2" charset="-122"/>
            </a:endParaRPr>
          </a:p>
          <a:p>
            <a:r>
              <a:rPr lang="zh-CN" altLang="en-US" sz="1800" dirty="0">
                <a:ea typeface="宋体" panose="02010600030101010101" pitchFamily="2" charset="-122"/>
              </a:rPr>
              <a:t>（</a:t>
            </a:r>
            <a:r>
              <a:rPr lang="en-US" altLang="zh-CN" sz="1800" dirty="0">
                <a:ea typeface="宋体" panose="02010600030101010101" pitchFamily="2" charset="-122"/>
              </a:rPr>
              <a:t>1</a:t>
            </a:r>
            <a:r>
              <a:rPr lang="zh-CN" altLang="en-US" sz="1800" dirty="0">
                <a:ea typeface="宋体" panose="02010600030101010101" pitchFamily="2" charset="-122"/>
              </a:rPr>
              <a:t>）肝细胞损害影响总蛋白与清蛋白合成：常见肝脏疾病有亚急性重症肝炎、慢性中度以上持续性肝炎、肝硬化、肝癌等，以及缺血性肝损伤、毒素诱导性肝损伤。清蛋白减少常伴有</a:t>
            </a:r>
            <a:r>
              <a:rPr lang="el-GR" altLang="zh-CN" sz="1800" dirty="0"/>
              <a:t>γ</a:t>
            </a:r>
            <a:r>
              <a:rPr lang="zh-CN" altLang="en-US" sz="1800" dirty="0">
                <a:ea typeface="宋体" panose="02010600030101010101" pitchFamily="2" charset="-122"/>
              </a:rPr>
              <a:t>球蛋白增加，清蛋白含量与有功能的肝细胞数量呈正比。血清总蛋白＜</a:t>
            </a:r>
            <a:r>
              <a:rPr lang="en-US" altLang="zh-CN" sz="1800" dirty="0">
                <a:ea typeface="宋体" panose="02010600030101010101" pitchFamily="2" charset="-122"/>
              </a:rPr>
              <a:t>60g</a:t>
            </a:r>
            <a:r>
              <a:rPr lang="zh-CN" altLang="en-US" sz="1800" dirty="0">
                <a:ea typeface="宋体" panose="02010600030101010101" pitchFamily="2" charset="-122"/>
              </a:rPr>
              <a:t>／</a:t>
            </a:r>
            <a:r>
              <a:rPr lang="en-US" altLang="zh-CN" sz="1800" dirty="0">
                <a:ea typeface="宋体" panose="02010600030101010101" pitchFamily="2" charset="-122"/>
              </a:rPr>
              <a:t>L</a:t>
            </a:r>
            <a:r>
              <a:rPr lang="zh-CN" altLang="en-US" sz="1800" dirty="0">
                <a:ea typeface="宋体" panose="02010600030101010101" pitchFamily="2" charset="-122"/>
              </a:rPr>
              <a:t>或清蛋白＜</a:t>
            </a:r>
            <a:r>
              <a:rPr lang="en-US" altLang="zh-CN" sz="1800" dirty="0">
                <a:ea typeface="宋体" panose="02010600030101010101" pitchFamily="2" charset="-122"/>
              </a:rPr>
              <a:t>25g/L</a:t>
            </a:r>
            <a:r>
              <a:rPr lang="zh-CN" altLang="en-US" sz="1800" dirty="0">
                <a:ea typeface="宋体" panose="02010600030101010101" pitchFamily="2" charset="-122"/>
              </a:rPr>
              <a:t>称为低蛋白血症，临床上常出现严重水肿、胸水或腹水。</a:t>
            </a:r>
            <a:endParaRPr lang="zh-CN" altLang="en-US" sz="1800" dirty="0">
              <a:ea typeface="宋体" panose="02010600030101010101" pitchFamily="2" charset="-122"/>
            </a:endParaRPr>
          </a:p>
          <a:p>
            <a:r>
              <a:rPr lang="zh-CN" altLang="en-US" sz="1800" dirty="0">
                <a:ea typeface="宋体" panose="02010600030101010101" pitchFamily="2" charset="-122"/>
              </a:rPr>
              <a:t>（</a:t>
            </a:r>
            <a:r>
              <a:rPr lang="en-US" altLang="zh-CN" sz="1800" dirty="0">
                <a:ea typeface="宋体" panose="02010600030101010101" pitchFamily="2" charset="-122"/>
              </a:rPr>
              <a:t>2</a:t>
            </a:r>
            <a:r>
              <a:rPr lang="zh-CN" altLang="en-US" sz="1800" dirty="0">
                <a:ea typeface="宋体" panose="02010600030101010101" pitchFamily="2" charset="-122"/>
              </a:rPr>
              <a:t>）营养不良：如蛋白质摄入不足或消化吸收不良。</a:t>
            </a:r>
            <a:endParaRPr lang="zh-CN" altLang="en-US" sz="1800" dirty="0">
              <a:ea typeface="宋体" panose="02010600030101010101" pitchFamily="2" charset="-122"/>
            </a:endParaRPr>
          </a:p>
          <a:p>
            <a:r>
              <a:rPr lang="zh-CN" altLang="en-US" sz="1800" dirty="0">
                <a:ea typeface="宋体" panose="02010600030101010101" pitchFamily="2" charset="-122"/>
              </a:rPr>
              <a:t>（</a:t>
            </a:r>
            <a:r>
              <a:rPr lang="en-US" altLang="zh-CN" sz="1800" dirty="0">
                <a:ea typeface="宋体" panose="02010600030101010101" pitchFamily="2" charset="-122"/>
              </a:rPr>
              <a:t>3</a:t>
            </a:r>
            <a:r>
              <a:rPr lang="zh-CN" altLang="en-US" sz="1800" dirty="0">
                <a:ea typeface="宋体" panose="02010600030101010101" pitchFamily="2" charset="-122"/>
              </a:rPr>
              <a:t>）蛋白丢失过多：如肾病综合征、蛋白丢失性肠病、严重烧伤、急性大失血等。</a:t>
            </a:r>
            <a:endParaRPr lang="zh-CN" altLang="en-US" sz="1800" dirty="0">
              <a:ea typeface="宋体" panose="02010600030101010101" pitchFamily="2" charset="-122"/>
            </a:endParaRPr>
          </a:p>
          <a:p>
            <a:r>
              <a:rPr lang="zh-CN" altLang="en-US" sz="1800" dirty="0">
                <a:ea typeface="宋体" panose="02010600030101010101" pitchFamily="2" charset="-122"/>
              </a:rPr>
              <a:t>（</a:t>
            </a:r>
            <a:r>
              <a:rPr lang="en-US" altLang="zh-CN" sz="1800" dirty="0">
                <a:ea typeface="宋体" panose="02010600030101010101" pitchFamily="2" charset="-122"/>
              </a:rPr>
              <a:t>4</a:t>
            </a:r>
            <a:r>
              <a:rPr lang="zh-CN" altLang="en-US" sz="1800" dirty="0">
                <a:ea typeface="宋体" panose="02010600030101010101" pitchFamily="2" charset="-122"/>
              </a:rPr>
              <a:t>）消耗增加：见于慢性消耗性疾病，如重症结核、甲状腺功能亢进及恶性肿瘤等。</a:t>
            </a:r>
            <a:endParaRPr lang="zh-CN" altLang="en-US" sz="18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内容占位符 2"/>
          <p:cNvSpPr>
            <a:spLocks noGrp="1"/>
          </p:cNvSpPr>
          <p:nvPr>
            <p:ph idx="1"/>
          </p:nvPr>
        </p:nvSpPr>
        <p:spPr/>
        <p:txBody>
          <a:bodyPr vert="horz" wrap="square" lIns="91440" tIns="45720" rIns="91440" bIns="45720" anchor="t" anchorCtr="0"/>
          <a:p>
            <a:r>
              <a:rPr lang="en-US" altLang="zh-CN" sz="1800" dirty="0">
                <a:ea typeface="宋体" panose="02010600030101010101" pitchFamily="2" charset="-122"/>
              </a:rPr>
              <a:t>2.</a:t>
            </a:r>
            <a:r>
              <a:rPr lang="zh-CN" altLang="en-US" sz="1800" dirty="0">
                <a:ea typeface="宋体" panose="02010600030101010101" pitchFamily="2" charset="-122"/>
              </a:rPr>
              <a:t>血清总蛋白及球蛋白增高  当血清总蛋白＞</a:t>
            </a:r>
            <a:r>
              <a:rPr lang="en-US" altLang="zh-CN" sz="1800" dirty="0">
                <a:ea typeface="宋体" panose="02010600030101010101" pitchFamily="2" charset="-122"/>
              </a:rPr>
              <a:t>80g</a:t>
            </a:r>
            <a:r>
              <a:rPr lang="zh-CN" altLang="en-US" sz="1800" dirty="0">
                <a:ea typeface="宋体" panose="02010600030101010101" pitchFamily="2" charset="-122"/>
              </a:rPr>
              <a:t>／</a:t>
            </a:r>
            <a:r>
              <a:rPr lang="en-US" altLang="zh-CN" sz="1800" dirty="0">
                <a:ea typeface="宋体" panose="02010600030101010101" pitchFamily="2" charset="-122"/>
              </a:rPr>
              <a:t>L</a:t>
            </a:r>
            <a:r>
              <a:rPr lang="zh-CN" altLang="en-US" sz="1800" dirty="0">
                <a:ea typeface="宋体" panose="02010600030101010101" pitchFamily="2" charset="-122"/>
              </a:rPr>
              <a:t>或球蛋白＞</a:t>
            </a:r>
            <a:r>
              <a:rPr lang="en-US" altLang="zh-CN" sz="1800" dirty="0">
                <a:ea typeface="宋体" panose="02010600030101010101" pitchFamily="2" charset="-122"/>
              </a:rPr>
              <a:t>35g</a:t>
            </a:r>
            <a:r>
              <a:rPr lang="zh-CN" altLang="en-US" sz="1800" dirty="0">
                <a:ea typeface="宋体" panose="02010600030101010101" pitchFamily="2" charset="-122"/>
              </a:rPr>
              <a:t>／</a:t>
            </a:r>
            <a:r>
              <a:rPr lang="en-US" altLang="zh-CN" sz="1800" dirty="0">
                <a:ea typeface="宋体" panose="02010600030101010101" pitchFamily="2" charset="-122"/>
              </a:rPr>
              <a:t>L</a:t>
            </a:r>
            <a:r>
              <a:rPr lang="zh-CN" altLang="en-US" sz="1800" dirty="0">
                <a:ea typeface="宋体" panose="02010600030101010101" pitchFamily="2" charset="-122"/>
              </a:rPr>
              <a:t>，分别称为高蛋白血症或高球蛋白血症。总蛋白增高主要是因球蛋白增高，其中又以</a:t>
            </a:r>
            <a:r>
              <a:rPr lang="el-GR" altLang="zh-CN" sz="1800" dirty="0"/>
              <a:t>γ</a:t>
            </a:r>
            <a:r>
              <a:rPr lang="zh-CN" altLang="en-US" sz="1800" dirty="0">
                <a:ea typeface="宋体" panose="02010600030101010101" pitchFamily="2" charset="-122"/>
              </a:rPr>
              <a:t>球蛋白增高为主。</a:t>
            </a:r>
            <a:endParaRPr lang="zh-CN" altLang="en-US" sz="1800" dirty="0">
              <a:ea typeface="宋体" panose="02010600030101010101" pitchFamily="2" charset="-122"/>
            </a:endParaRPr>
          </a:p>
          <a:p>
            <a:r>
              <a:rPr lang="zh-CN" altLang="en-US" sz="1800" dirty="0">
                <a:ea typeface="宋体" panose="02010600030101010101" pitchFamily="2" charset="-122"/>
              </a:rPr>
              <a:t>（</a:t>
            </a:r>
            <a:r>
              <a:rPr lang="en-US" altLang="zh-CN" sz="1800" dirty="0">
                <a:ea typeface="宋体" panose="02010600030101010101" pitchFamily="2" charset="-122"/>
              </a:rPr>
              <a:t>1</a:t>
            </a:r>
            <a:r>
              <a:rPr lang="zh-CN" altLang="en-US" sz="1800" dirty="0">
                <a:ea typeface="宋体" panose="02010600030101010101" pitchFamily="2" charset="-122"/>
              </a:rPr>
              <a:t>）慢性肝脏疾病：包括自身免疫性慢性肝炎、慢性活动性肝炎、肝硬化、慢性酒精性肝病、原发性胆汁性肝硬化等；球蛋白增高程度与肝脏病严重性相关。</a:t>
            </a:r>
            <a:endParaRPr lang="zh-CN" altLang="en-US" sz="1800" dirty="0">
              <a:ea typeface="宋体" panose="02010600030101010101" pitchFamily="2" charset="-122"/>
            </a:endParaRPr>
          </a:p>
          <a:p>
            <a:r>
              <a:rPr lang="zh-CN" altLang="en-US" sz="1800" dirty="0">
                <a:ea typeface="宋体" panose="02010600030101010101" pitchFamily="2" charset="-122"/>
              </a:rPr>
              <a:t>（</a:t>
            </a:r>
            <a:r>
              <a:rPr lang="en-US" altLang="zh-CN" sz="1800" dirty="0">
                <a:ea typeface="宋体" panose="02010600030101010101" pitchFamily="2" charset="-122"/>
              </a:rPr>
              <a:t>2</a:t>
            </a:r>
            <a:r>
              <a:rPr lang="zh-CN" altLang="en-US" sz="1800" dirty="0">
                <a:ea typeface="宋体" panose="02010600030101010101" pitchFamily="2" charset="-122"/>
              </a:rPr>
              <a:t>）</a:t>
            </a:r>
            <a:r>
              <a:rPr lang="en-US" altLang="zh-CN" sz="1800" dirty="0">
                <a:ea typeface="宋体" panose="02010600030101010101" pitchFamily="2" charset="-122"/>
              </a:rPr>
              <a:t>M</a:t>
            </a:r>
            <a:r>
              <a:rPr lang="zh-CN" altLang="en-US" sz="1800" dirty="0">
                <a:ea typeface="宋体" panose="02010600030101010101" pitchFamily="2" charset="-122"/>
              </a:rPr>
              <a:t>球蛋白血症：如多发性骨髓瘤、淋巴瘤、原发性巨球蛋白血症等。</a:t>
            </a:r>
            <a:endParaRPr lang="zh-CN" altLang="en-US" sz="1800" dirty="0">
              <a:ea typeface="宋体" panose="02010600030101010101" pitchFamily="2" charset="-122"/>
            </a:endParaRPr>
          </a:p>
          <a:p>
            <a:r>
              <a:rPr lang="zh-CN" altLang="en-US" sz="1800" dirty="0">
                <a:ea typeface="宋体" panose="02010600030101010101" pitchFamily="2" charset="-122"/>
              </a:rPr>
              <a:t>（</a:t>
            </a:r>
            <a:r>
              <a:rPr lang="en-US" altLang="zh-CN" sz="1800" dirty="0">
                <a:ea typeface="宋体" panose="02010600030101010101" pitchFamily="2" charset="-122"/>
              </a:rPr>
              <a:t>3</a:t>
            </a:r>
            <a:r>
              <a:rPr lang="zh-CN" altLang="en-US" sz="1800" dirty="0">
                <a:ea typeface="宋体" panose="02010600030101010101" pitchFamily="2" charset="-122"/>
              </a:rPr>
              <a:t>）自身免疫性疾病：如系统性红斑狼疮、风湿热、类风湿关节炎等。</a:t>
            </a:r>
            <a:endParaRPr lang="zh-CN" altLang="en-US" sz="1800" dirty="0">
              <a:ea typeface="宋体" panose="02010600030101010101" pitchFamily="2" charset="-122"/>
            </a:endParaRPr>
          </a:p>
          <a:p>
            <a:r>
              <a:rPr lang="zh-CN" altLang="en-US" sz="1800" dirty="0">
                <a:ea typeface="宋体" panose="02010600030101010101" pitchFamily="2" charset="-122"/>
              </a:rPr>
              <a:t>（</a:t>
            </a:r>
            <a:r>
              <a:rPr lang="en-US" altLang="zh-CN" sz="1800" dirty="0">
                <a:ea typeface="宋体" panose="02010600030101010101" pitchFamily="2" charset="-122"/>
              </a:rPr>
              <a:t>4</a:t>
            </a:r>
            <a:r>
              <a:rPr lang="zh-CN" altLang="en-US" sz="1800" dirty="0">
                <a:ea typeface="宋体" panose="02010600030101010101" pitchFamily="2" charset="-122"/>
              </a:rPr>
              <a:t>）慢性炎症与慢性感染：如结核病、疟疾、黑热病、麻风病及慢性血吸虫病等。</a:t>
            </a:r>
            <a:endParaRPr lang="zh-CN" altLang="en-US" sz="1800" dirty="0">
              <a:ea typeface="宋体" panose="02010600030101010101" pitchFamily="2" charset="-122"/>
            </a:endParaRPr>
          </a:p>
          <a:p>
            <a:r>
              <a:rPr lang="en-US" altLang="zh-CN" sz="1800" dirty="0">
                <a:ea typeface="宋体" panose="02010600030101010101" pitchFamily="2" charset="-122"/>
              </a:rPr>
              <a:t>3</a:t>
            </a:r>
            <a:r>
              <a:rPr lang="zh-CN" altLang="en-US" sz="1800" dirty="0">
                <a:ea typeface="宋体" panose="02010600030101010101" pitchFamily="2" charset="-122"/>
              </a:rPr>
              <a:t>．血清球蛋白浓度降低  主要是因合成减少。</a:t>
            </a:r>
            <a:endParaRPr lang="zh-CN" altLang="en-US" sz="1800" dirty="0">
              <a:ea typeface="宋体" panose="02010600030101010101" pitchFamily="2" charset="-122"/>
            </a:endParaRPr>
          </a:p>
          <a:p>
            <a:r>
              <a:rPr lang="zh-CN" altLang="en-US" sz="1800" dirty="0">
                <a:ea typeface="宋体" panose="02010600030101010101" pitchFamily="2" charset="-122"/>
              </a:rPr>
              <a:t>（</a:t>
            </a:r>
            <a:r>
              <a:rPr lang="en-US" altLang="zh-CN" sz="1800" dirty="0">
                <a:ea typeface="宋体" panose="02010600030101010101" pitchFamily="2" charset="-122"/>
              </a:rPr>
              <a:t>1</a:t>
            </a:r>
            <a:r>
              <a:rPr lang="zh-CN" altLang="en-US" sz="1800" dirty="0">
                <a:ea typeface="宋体" panose="02010600030101010101" pitchFamily="2" charset="-122"/>
              </a:rPr>
              <a:t>）生理性减少：小于</a:t>
            </a:r>
            <a:r>
              <a:rPr lang="en-US" altLang="zh-CN" sz="1800" dirty="0">
                <a:ea typeface="宋体" panose="02010600030101010101" pitchFamily="2" charset="-122"/>
              </a:rPr>
              <a:t>3</a:t>
            </a:r>
            <a:r>
              <a:rPr lang="zh-CN" altLang="en-US" sz="1800" dirty="0">
                <a:ea typeface="宋体" panose="02010600030101010101" pitchFamily="2" charset="-122"/>
              </a:rPr>
              <a:t>岁的婴幼儿。</a:t>
            </a:r>
            <a:endParaRPr lang="zh-CN" altLang="en-US" sz="1800" dirty="0">
              <a:ea typeface="宋体" panose="02010600030101010101" pitchFamily="2" charset="-122"/>
            </a:endParaRPr>
          </a:p>
          <a:p>
            <a:r>
              <a:rPr lang="zh-CN" altLang="en-US" sz="1800" dirty="0">
                <a:ea typeface="宋体" panose="02010600030101010101" pitchFamily="2" charset="-122"/>
              </a:rPr>
              <a:t>（</a:t>
            </a:r>
            <a:r>
              <a:rPr lang="en-US" altLang="zh-CN" sz="1800" dirty="0">
                <a:ea typeface="宋体" panose="02010600030101010101" pitchFamily="2" charset="-122"/>
              </a:rPr>
              <a:t>2</a:t>
            </a:r>
            <a:r>
              <a:rPr lang="zh-CN" altLang="en-US" sz="1800" dirty="0">
                <a:ea typeface="宋体" panose="02010600030101010101" pitchFamily="2" charset="-122"/>
              </a:rPr>
              <a:t>）免疫功能抑制：如长期应用肾上腺皮质激素或免疫抑制剂。</a:t>
            </a:r>
            <a:endParaRPr lang="zh-CN" altLang="en-US" sz="1800" dirty="0">
              <a:ea typeface="宋体" panose="02010600030101010101" pitchFamily="2" charset="-122"/>
            </a:endParaRPr>
          </a:p>
          <a:p>
            <a:r>
              <a:rPr lang="en-US" altLang="zh-CN" sz="1800" dirty="0">
                <a:ea typeface="宋体" panose="02010600030101010101" pitchFamily="2" charset="-122"/>
              </a:rPr>
              <a:t>4</a:t>
            </a:r>
            <a:r>
              <a:rPr lang="zh-CN" altLang="en-US" sz="1800" dirty="0">
                <a:ea typeface="宋体" panose="02010600030101010101" pitchFamily="2" charset="-122"/>
              </a:rPr>
              <a:t>．</a:t>
            </a:r>
            <a:r>
              <a:rPr lang="en-US" altLang="zh-CN" sz="1800" dirty="0">
                <a:ea typeface="宋体" panose="02010600030101010101" pitchFamily="2" charset="-122"/>
              </a:rPr>
              <a:t>A/G</a:t>
            </a:r>
            <a:r>
              <a:rPr lang="zh-CN" altLang="en-US" sz="1800" dirty="0">
                <a:ea typeface="宋体" panose="02010600030101010101" pitchFamily="2" charset="-122"/>
              </a:rPr>
              <a:t>倒置  清蛋白降低和／或球蛋白增高均可引起</a:t>
            </a:r>
            <a:r>
              <a:rPr lang="en-US" altLang="zh-CN" sz="1800" dirty="0">
                <a:ea typeface="宋体" panose="02010600030101010101" pitchFamily="2" charset="-122"/>
              </a:rPr>
              <a:t>A</a:t>
            </a:r>
            <a:r>
              <a:rPr lang="zh-CN" altLang="en-US" sz="1800" dirty="0">
                <a:ea typeface="宋体" panose="02010600030101010101" pitchFamily="2" charset="-122"/>
              </a:rPr>
              <a:t>／</a:t>
            </a:r>
            <a:r>
              <a:rPr lang="en-US" altLang="zh-CN" sz="1800" dirty="0">
                <a:ea typeface="宋体" panose="02010600030101010101" pitchFamily="2" charset="-122"/>
              </a:rPr>
              <a:t>G</a:t>
            </a:r>
            <a:r>
              <a:rPr lang="zh-CN" altLang="en-US" sz="1800" dirty="0">
                <a:ea typeface="宋体" panose="02010600030101010101" pitchFamily="2" charset="-122"/>
              </a:rPr>
              <a:t>倒置，见于严重肝功能损伤及</a:t>
            </a:r>
            <a:r>
              <a:rPr lang="en-US" altLang="zh-CN" sz="1800" dirty="0">
                <a:ea typeface="宋体" panose="02010600030101010101" pitchFamily="2" charset="-122"/>
              </a:rPr>
              <a:t>M</a:t>
            </a:r>
            <a:r>
              <a:rPr lang="zh-CN" altLang="en-US" sz="1800" dirty="0">
                <a:ea typeface="宋体" panose="02010600030101010101" pitchFamily="2" charset="-122"/>
              </a:rPr>
              <a:t>蛋白血症，如慢性中度以上持续性肝炎、肝硬化、原发性肝癌、多发性骨髓瘤等。</a:t>
            </a:r>
            <a:endParaRPr lang="zh-CN" altLang="en-US" sz="18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内容占位符 2"/>
          <p:cNvSpPr>
            <a:spLocks noGrp="1"/>
          </p:cNvSpPr>
          <p:nvPr>
            <p:ph idx="1"/>
          </p:nvPr>
        </p:nvSpPr>
        <p:spPr/>
        <p:txBody>
          <a:bodyPr vert="horz" wrap="square" lIns="91440" tIns="45720" rIns="91440" bIns="45720" anchor="t" anchorCtr="0"/>
          <a:p>
            <a:r>
              <a:rPr lang="zh-CN" altLang="zh-CN" sz="1800" dirty="0">
                <a:ea typeface="宋体" panose="02010600030101010101" pitchFamily="2" charset="-122"/>
              </a:rPr>
              <a:t>二、胆红素代谢检测</a:t>
            </a:r>
            <a:endParaRPr lang="zh-CN" altLang="zh-CN" sz="1800" dirty="0">
              <a:ea typeface="宋体" panose="02010600030101010101" pitchFamily="2" charset="-122"/>
            </a:endParaRPr>
          </a:p>
          <a:p>
            <a:r>
              <a:rPr lang="zh-CN" altLang="zh-CN" sz="1800" dirty="0">
                <a:ea typeface="宋体" panose="02010600030101010101" pitchFamily="2" charset="-122"/>
              </a:rPr>
              <a:t>胆红素是血液循环中衰老红细胞在肝、脾及骨髓的单核一吞噬细胞系统中分解和破坏的产物。红细胞破坏释放出血红蛋白，然后代谢生成游离珠蛋白和血红素，血红素</a:t>
            </a:r>
            <a:r>
              <a:rPr lang="en-US" altLang="zh-CN" sz="1800" dirty="0">
                <a:ea typeface="宋体" panose="02010600030101010101" pitchFamily="2" charset="-122"/>
              </a:rPr>
              <a:t>(</a:t>
            </a:r>
            <a:r>
              <a:rPr lang="zh-CN" altLang="zh-CN" sz="1800" dirty="0">
                <a:ea typeface="宋体" panose="02010600030101010101" pitchFamily="2" charset="-122"/>
              </a:rPr>
              <a:t>亚铁原卟啉</a:t>
            </a:r>
            <a:r>
              <a:rPr lang="en-US" altLang="zh-CN" sz="1800" dirty="0">
                <a:ea typeface="宋体" panose="02010600030101010101" pitchFamily="2" charset="-122"/>
              </a:rPr>
              <a:t>)</a:t>
            </a:r>
            <a:r>
              <a:rPr lang="zh-CN" altLang="zh-CN" sz="1800" dirty="0">
                <a:ea typeface="宋体" panose="02010600030101010101" pitchFamily="2" charset="-122"/>
              </a:rPr>
              <a:t>经微粒体血红素氧化酶的作用，生成胆绿素，进一步被催化还原为胆红素。新形成的胆红素为游离胆红素，在血液中与清蛋白结合形成的复合体，称为非结合胆红素。非结合胆红素不能自由透过各种生物膜，故不能从肾小球滤过。以清蛋白为载体的非结合胆红素随血流被肝细胞摄取，在葡萄糖醛酸转移酶存在时与葡萄糖醛酸作用，形成单葡萄糖醛酸胆红素和双葡萄糖醛酸胆红素，即结合胆红素。结合胆红素可进入胆小管，便随胆汁排入肠道，在肠道细菌作用下生成胆素原（粪胆原或尿胆原），大部分随粪便排出，接触空气后变为胆素（粪胆素或尿胆素），为棕红色，故大便常呈综红色。约</a:t>
            </a:r>
            <a:r>
              <a:rPr lang="en-US" altLang="zh-CN" sz="1800" dirty="0">
                <a:ea typeface="宋体" panose="02010600030101010101" pitchFamily="2" charset="-122"/>
              </a:rPr>
              <a:t>20</a:t>
            </a:r>
            <a:r>
              <a:rPr lang="zh-CN" altLang="zh-CN" sz="1800" dirty="0">
                <a:ea typeface="宋体" panose="02010600030101010101" pitchFamily="2" charset="-122"/>
              </a:rPr>
              <a:t>％的胆素原被肠道重吸收，经门脉入肝，重新转变为结合胆红素，再随胆汁排入肠腔，这就是胆红素的肠肝循环，在肠肝循环过程中仅有极少量胆素原逸入体循环，从尿中排出。当红细胞破坏过多、肝细胞对胆红素转运缺陷、结合缺陷、排泄障碍及胆道阻塞均可引起胆红素代谢障碍，临床上通过检测血清总胆红素、结合胆红素、非结合胆红素、尿内胆红素及尿胆原，借以诊断有无溶血及判断肝、胆系统在胆色素代谢中的功能状态。</a:t>
            </a:r>
            <a:endParaRPr lang="zh-CN" altLang="zh-CN" sz="1800" dirty="0">
              <a:ea typeface="宋体" panose="02010600030101010101" pitchFamily="2" charset="-122"/>
            </a:endParaRPr>
          </a:p>
        </p:txBody>
      </p:sp>
      <p:sp>
        <p:nvSpPr>
          <p:cNvPr id="5" name="矩形 4"/>
          <p:cNvSpPr/>
          <p:nvPr/>
        </p:nvSpPr>
        <p:spPr>
          <a:xfrm>
            <a:off x="214630" y="0"/>
            <a:ext cx="4192905" cy="706755"/>
          </a:xfrm>
          <a:prstGeom prst="rect">
            <a:avLst/>
          </a:prstGeom>
          <a:noFill/>
          <a:ln w="9525">
            <a:noFill/>
          </a:ln>
        </p:spPr>
        <p:txBody>
          <a:bodyPr vert="horz" wrap="square" lIns="91440" tIns="45720" rIns="91440" bIns="45720" rtlCol="0" anchor="ctr">
            <a:normAutofit fontScale="70000"/>
          </a:bodyPr>
          <a:p>
            <a:pPr lvl="0" algn="l" fontAlgn="auto">
              <a:lnSpc>
                <a:spcPct val="90000"/>
              </a:lnSpc>
              <a:buClrTx/>
              <a:buSzTx/>
              <a:buFontTx/>
            </a:pPr>
            <a:r>
              <a:rPr lang="zh-CN" altLang="en-US" sz="4000" dirty="0">
                <a:solidFill>
                  <a:schemeClr val="tx1"/>
                </a:solidFill>
                <a:latin typeface="黑体" panose="02010609060101010101" charset="-122"/>
                <a:ea typeface="黑体" panose="02010609060101010101" charset="-122"/>
                <a:cs typeface="黑体" panose="02010609060101010101" charset="-122"/>
                <a:sym typeface="+mn-ea"/>
              </a:rPr>
              <a:t>二、胆红素代谢检测检查</a:t>
            </a:r>
            <a:endParaRPr lang="zh-CN" altLang="en-US" sz="4000"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4" name="内容占位符 3"/>
          <p:cNvPicPr>
            <a:picLocks noGrp="1" noChangeAspect="1"/>
          </p:cNvPicPr>
          <p:nvPr>
            <p:ph idx="1"/>
          </p:nvPr>
        </p:nvPicPr>
        <p:blipFill>
          <a:blip r:embed="rId1"/>
          <a:srcRect/>
          <a:stretch>
            <a:fillRect/>
          </a:stretch>
        </p:blipFill>
        <p:spPr>
          <a:xfrm>
            <a:off x="3359150" y="-6350"/>
            <a:ext cx="4968875" cy="7051675"/>
          </a:xfr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内容占位符 2"/>
          <p:cNvSpPr>
            <a:spLocks noGrp="1"/>
          </p:cNvSpPr>
          <p:nvPr>
            <p:ph idx="1"/>
          </p:nvPr>
        </p:nvSpPr>
        <p:spPr/>
        <p:txBody>
          <a:bodyPr vert="horz" wrap="square" lIns="91440" tIns="45720" rIns="91440" bIns="45720" anchor="t" anchorCtr="0">
            <a:normAutofit fontScale="90000"/>
          </a:bodyPr>
          <a:p>
            <a:r>
              <a:rPr lang="zh-CN" altLang="zh-CN" sz="1800" dirty="0">
                <a:ea typeface="宋体" panose="02010600030101010101" pitchFamily="2" charset="-122"/>
              </a:rPr>
              <a:t>【正常参考值】血清总胆红素（</a:t>
            </a:r>
            <a:r>
              <a:rPr lang="en-US" altLang="zh-CN" sz="1800" dirty="0">
                <a:ea typeface="宋体" panose="02010600030101010101" pitchFamily="2" charset="-122"/>
              </a:rPr>
              <a:t>STB</a:t>
            </a:r>
            <a:r>
              <a:rPr lang="zh-CN" altLang="zh-CN" sz="1800" dirty="0">
                <a:ea typeface="宋体" panose="02010600030101010101" pitchFamily="2" charset="-122"/>
              </a:rPr>
              <a:t>） 新生儿</a:t>
            </a:r>
            <a:r>
              <a:rPr lang="en-US" altLang="zh-CN" sz="1800" dirty="0">
                <a:ea typeface="宋体" panose="02010600030101010101" pitchFamily="2" charset="-122"/>
              </a:rPr>
              <a:t>  0</a:t>
            </a:r>
            <a:r>
              <a:rPr lang="zh-CN" altLang="zh-CN" sz="1800" dirty="0">
                <a:ea typeface="宋体" panose="02010600030101010101" pitchFamily="2" charset="-122"/>
              </a:rPr>
              <a:t>～</a:t>
            </a:r>
            <a:r>
              <a:rPr lang="en-US" altLang="zh-CN" sz="1800" dirty="0">
                <a:ea typeface="宋体" panose="02010600030101010101" pitchFamily="2" charset="-122"/>
              </a:rPr>
              <a:t>1d  34</a:t>
            </a:r>
            <a:r>
              <a:rPr lang="zh-CN" altLang="zh-CN" sz="1800" dirty="0">
                <a:ea typeface="宋体" panose="02010600030101010101" pitchFamily="2" charset="-122"/>
              </a:rPr>
              <a:t>～</a:t>
            </a:r>
            <a:r>
              <a:rPr lang="en-US" altLang="zh-CN" sz="1800" dirty="0">
                <a:ea typeface="宋体" panose="02010600030101010101" pitchFamily="2" charset="-122"/>
              </a:rPr>
              <a:t>103</a:t>
            </a:r>
            <a:r>
              <a:rPr lang="zh-CN" altLang="zh-CN" sz="1800" dirty="0">
                <a:ea typeface="宋体" panose="02010600030101010101" pitchFamily="2" charset="-122"/>
              </a:rPr>
              <a:t>μ</a:t>
            </a:r>
            <a:r>
              <a:rPr lang="en-US" altLang="zh-CN" sz="1800" dirty="0">
                <a:ea typeface="宋体" panose="02010600030101010101" pitchFamily="2" charset="-122"/>
              </a:rPr>
              <a:t>mol</a:t>
            </a:r>
            <a:r>
              <a:rPr lang="zh-CN" altLang="zh-CN" sz="1800" dirty="0">
                <a:ea typeface="宋体" panose="02010600030101010101" pitchFamily="2" charset="-122"/>
              </a:rPr>
              <a:t>／</a:t>
            </a:r>
            <a:r>
              <a:rPr lang="en-US" altLang="zh-CN" sz="1800" dirty="0">
                <a:ea typeface="宋体" panose="02010600030101010101" pitchFamily="2" charset="-122"/>
              </a:rPr>
              <a:t>L</a:t>
            </a:r>
            <a:endParaRPr lang="zh-CN" altLang="zh-CN" sz="1800" dirty="0">
              <a:ea typeface="宋体" panose="02010600030101010101" pitchFamily="2" charset="-122"/>
            </a:endParaRPr>
          </a:p>
          <a:p>
            <a:r>
              <a:rPr lang="en-US" altLang="zh-CN" sz="1800" dirty="0">
                <a:ea typeface="宋体" panose="02010600030101010101" pitchFamily="2" charset="-122"/>
              </a:rPr>
              <a:t>                                                                           1</a:t>
            </a:r>
            <a:r>
              <a:rPr lang="zh-CN" altLang="zh-CN" sz="1800" dirty="0">
                <a:ea typeface="宋体" panose="02010600030101010101" pitchFamily="2" charset="-122"/>
              </a:rPr>
              <a:t>～</a:t>
            </a:r>
            <a:r>
              <a:rPr lang="en-US" altLang="zh-CN" sz="1800" dirty="0">
                <a:ea typeface="宋体" panose="02010600030101010101" pitchFamily="2" charset="-122"/>
              </a:rPr>
              <a:t>2d  103</a:t>
            </a:r>
            <a:r>
              <a:rPr lang="zh-CN" altLang="zh-CN" sz="1800" dirty="0">
                <a:ea typeface="宋体" panose="02010600030101010101" pitchFamily="2" charset="-122"/>
              </a:rPr>
              <a:t>～</a:t>
            </a:r>
            <a:r>
              <a:rPr lang="en-US" altLang="zh-CN" sz="1800" dirty="0">
                <a:ea typeface="宋体" panose="02010600030101010101" pitchFamily="2" charset="-122"/>
              </a:rPr>
              <a:t>171</a:t>
            </a:r>
            <a:r>
              <a:rPr lang="zh-CN" altLang="zh-CN" sz="1800" dirty="0">
                <a:ea typeface="宋体" panose="02010600030101010101" pitchFamily="2" charset="-122"/>
              </a:rPr>
              <a:t>μ</a:t>
            </a:r>
            <a:r>
              <a:rPr lang="en-US" altLang="zh-CN" sz="1800" dirty="0">
                <a:ea typeface="宋体" panose="02010600030101010101" pitchFamily="2" charset="-122"/>
              </a:rPr>
              <a:t>mol</a:t>
            </a:r>
            <a:r>
              <a:rPr lang="zh-CN" altLang="zh-CN" sz="1800" dirty="0">
                <a:ea typeface="宋体" panose="02010600030101010101" pitchFamily="2" charset="-122"/>
              </a:rPr>
              <a:t>／</a:t>
            </a:r>
            <a:r>
              <a:rPr lang="en-US" altLang="zh-CN" sz="1800" dirty="0">
                <a:ea typeface="宋体" panose="02010600030101010101" pitchFamily="2" charset="-122"/>
              </a:rPr>
              <a:t>L</a:t>
            </a:r>
            <a:endParaRPr lang="zh-CN" altLang="zh-CN" sz="1800" dirty="0">
              <a:ea typeface="宋体" panose="02010600030101010101" pitchFamily="2" charset="-122"/>
            </a:endParaRPr>
          </a:p>
          <a:p>
            <a:r>
              <a:rPr lang="en-US" altLang="zh-CN" sz="1800" dirty="0">
                <a:ea typeface="宋体" panose="02010600030101010101" pitchFamily="2" charset="-122"/>
              </a:rPr>
              <a:t>                                                                           3</a:t>
            </a:r>
            <a:r>
              <a:rPr lang="zh-CN" altLang="zh-CN" sz="1800" dirty="0">
                <a:ea typeface="宋体" panose="02010600030101010101" pitchFamily="2" charset="-122"/>
              </a:rPr>
              <a:t>～</a:t>
            </a:r>
            <a:r>
              <a:rPr lang="en-US" altLang="zh-CN" sz="1800" dirty="0">
                <a:ea typeface="宋体" panose="02010600030101010101" pitchFamily="2" charset="-122"/>
              </a:rPr>
              <a:t>5d  68</a:t>
            </a:r>
            <a:r>
              <a:rPr lang="zh-CN" altLang="zh-CN" sz="1800" dirty="0">
                <a:ea typeface="宋体" panose="02010600030101010101" pitchFamily="2" charset="-122"/>
              </a:rPr>
              <a:t>～</a:t>
            </a:r>
            <a:r>
              <a:rPr lang="en-US" altLang="zh-CN" sz="1800" dirty="0">
                <a:ea typeface="宋体" panose="02010600030101010101" pitchFamily="2" charset="-122"/>
              </a:rPr>
              <a:t>137</a:t>
            </a:r>
            <a:r>
              <a:rPr lang="zh-CN" altLang="zh-CN" sz="1800" dirty="0">
                <a:ea typeface="宋体" panose="02010600030101010101" pitchFamily="2" charset="-122"/>
              </a:rPr>
              <a:t>μ</a:t>
            </a:r>
            <a:r>
              <a:rPr lang="en-US" altLang="zh-CN" sz="1800" dirty="0">
                <a:ea typeface="宋体" panose="02010600030101010101" pitchFamily="2" charset="-122"/>
              </a:rPr>
              <a:t>mol</a:t>
            </a:r>
            <a:r>
              <a:rPr lang="zh-CN" altLang="zh-CN" sz="1800" dirty="0">
                <a:ea typeface="宋体" panose="02010600030101010101" pitchFamily="2" charset="-122"/>
              </a:rPr>
              <a:t>／</a:t>
            </a:r>
            <a:r>
              <a:rPr lang="en-US" altLang="zh-CN" sz="1800" dirty="0">
                <a:ea typeface="宋体" panose="02010600030101010101" pitchFamily="2" charset="-122"/>
              </a:rPr>
              <a:t>L</a:t>
            </a:r>
            <a:endParaRPr lang="zh-CN" altLang="zh-CN" sz="1800" dirty="0">
              <a:ea typeface="宋体" panose="02010600030101010101" pitchFamily="2" charset="-122"/>
            </a:endParaRPr>
          </a:p>
          <a:p>
            <a:r>
              <a:rPr lang="en-US" altLang="zh-CN" sz="1800" dirty="0">
                <a:ea typeface="宋体" panose="02010600030101010101" pitchFamily="2" charset="-122"/>
              </a:rPr>
              <a:t>                                                              </a:t>
            </a:r>
            <a:r>
              <a:rPr lang="zh-CN" altLang="zh-CN" sz="1800" dirty="0">
                <a:ea typeface="宋体" panose="02010600030101010101" pitchFamily="2" charset="-122"/>
              </a:rPr>
              <a:t>成人</a:t>
            </a:r>
            <a:r>
              <a:rPr lang="en-US" altLang="zh-CN" sz="1800" dirty="0">
                <a:ea typeface="宋体" panose="02010600030101010101" pitchFamily="2" charset="-122"/>
              </a:rPr>
              <a:t>       3.4</a:t>
            </a:r>
            <a:r>
              <a:rPr lang="zh-CN" altLang="zh-CN" sz="1800" dirty="0">
                <a:ea typeface="宋体" panose="02010600030101010101" pitchFamily="2" charset="-122"/>
              </a:rPr>
              <a:t>～</a:t>
            </a:r>
            <a:r>
              <a:rPr lang="en-US" altLang="zh-CN" sz="1800" dirty="0">
                <a:ea typeface="宋体" panose="02010600030101010101" pitchFamily="2" charset="-122"/>
              </a:rPr>
              <a:t>17.1</a:t>
            </a:r>
            <a:r>
              <a:rPr lang="zh-CN" altLang="zh-CN" sz="1800" dirty="0">
                <a:ea typeface="宋体" panose="02010600030101010101" pitchFamily="2" charset="-122"/>
              </a:rPr>
              <a:t>μ</a:t>
            </a:r>
            <a:r>
              <a:rPr lang="en-US" altLang="zh-CN" sz="1800" dirty="0">
                <a:ea typeface="宋体" panose="02010600030101010101" pitchFamily="2" charset="-122"/>
              </a:rPr>
              <a:t>mol</a:t>
            </a:r>
            <a:r>
              <a:rPr lang="zh-CN" altLang="zh-CN" sz="1800" dirty="0">
                <a:ea typeface="宋体" panose="02010600030101010101" pitchFamily="2" charset="-122"/>
              </a:rPr>
              <a:t>／</a:t>
            </a:r>
            <a:r>
              <a:rPr lang="en-US" altLang="zh-CN" sz="1800" dirty="0">
                <a:ea typeface="宋体" panose="02010600030101010101" pitchFamily="2" charset="-122"/>
              </a:rPr>
              <a:t>L</a:t>
            </a:r>
            <a:endParaRPr lang="zh-CN" altLang="zh-CN" sz="1800" dirty="0">
              <a:ea typeface="宋体" panose="02010600030101010101" pitchFamily="2" charset="-122"/>
            </a:endParaRPr>
          </a:p>
          <a:p>
            <a:r>
              <a:rPr lang="en-US" altLang="zh-CN" sz="1800" dirty="0">
                <a:ea typeface="宋体" panose="02010600030101010101" pitchFamily="2" charset="-122"/>
              </a:rPr>
              <a:t>                          </a:t>
            </a:r>
            <a:r>
              <a:rPr lang="zh-CN" altLang="zh-CN" sz="1800" dirty="0">
                <a:ea typeface="宋体" panose="02010600030101010101" pitchFamily="2" charset="-122"/>
              </a:rPr>
              <a:t>结合胆红素（</a:t>
            </a:r>
            <a:r>
              <a:rPr lang="en-US" altLang="zh-CN" sz="1800" dirty="0">
                <a:ea typeface="宋体" panose="02010600030101010101" pitchFamily="2" charset="-122"/>
              </a:rPr>
              <a:t>CB</a:t>
            </a:r>
            <a:r>
              <a:rPr lang="zh-CN" altLang="zh-CN" sz="1800" dirty="0">
                <a:ea typeface="宋体" panose="02010600030101010101" pitchFamily="2" charset="-122"/>
              </a:rPr>
              <a:t>）</a:t>
            </a:r>
            <a:r>
              <a:rPr lang="en-US" altLang="zh-CN" sz="1800" dirty="0">
                <a:ea typeface="宋体" panose="02010600030101010101" pitchFamily="2" charset="-122"/>
              </a:rPr>
              <a:t>                  0</a:t>
            </a:r>
            <a:r>
              <a:rPr lang="zh-CN" altLang="zh-CN" sz="1800" dirty="0">
                <a:ea typeface="宋体" panose="02010600030101010101" pitchFamily="2" charset="-122"/>
              </a:rPr>
              <a:t>～</a:t>
            </a:r>
            <a:r>
              <a:rPr lang="en-US" altLang="zh-CN" sz="1800" dirty="0">
                <a:ea typeface="宋体" panose="02010600030101010101" pitchFamily="2" charset="-122"/>
              </a:rPr>
              <a:t>6.8</a:t>
            </a:r>
            <a:r>
              <a:rPr lang="zh-CN" altLang="zh-CN" sz="1800" dirty="0">
                <a:ea typeface="宋体" panose="02010600030101010101" pitchFamily="2" charset="-122"/>
              </a:rPr>
              <a:t>μ</a:t>
            </a:r>
            <a:r>
              <a:rPr lang="en-US" altLang="zh-CN" sz="1800" dirty="0">
                <a:ea typeface="宋体" panose="02010600030101010101" pitchFamily="2" charset="-122"/>
              </a:rPr>
              <a:t>mol</a:t>
            </a:r>
            <a:r>
              <a:rPr lang="zh-CN" altLang="zh-CN" sz="1800" dirty="0">
                <a:ea typeface="宋体" panose="02010600030101010101" pitchFamily="2" charset="-122"/>
              </a:rPr>
              <a:t>／</a:t>
            </a:r>
            <a:r>
              <a:rPr lang="en-US" altLang="zh-CN" sz="1800" dirty="0">
                <a:ea typeface="宋体" panose="02010600030101010101" pitchFamily="2" charset="-122"/>
              </a:rPr>
              <a:t>L</a:t>
            </a:r>
            <a:endParaRPr lang="zh-CN" altLang="zh-CN" sz="1800" dirty="0">
              <a:ea typeface="宋体" panose="02010600030101010101" pitchFamily="2" charset="-122"/>
            </a:endParaRPr>
          </a:p>
          <a:p>
            <a:r>
              <a:rPr lang="en-US" altLang="zh-CN" sz="1800" dirty="0">
                <a:ea typeface="宋体" panose="02010600030101010101" pitchFamily="2" charset="-122"/>
              </a:rPr>
              <a:t>                          </a:t>
            </a:r>
            <a:r>
              <a:rPr lang="zh-CN" altLang="zh-CN" sz="1800" dirty="0">
                <a:ea typeface="宋体" panose="02010600030101010101" pitchFamily="2" charset="-122"/>
              </a:rPr>
              <a:t>非结合胆红素（</a:t>
            </a:r>
            <a:r>
              <a:rPr lang="en-US" altLang="zh-CN" sz="1800" dirty="0">
                <a:ea typeface="宋体" panose="02010600030101010101" pitchFamily="2" charset="-122"/>
              </a:rPr>
              <a:t>UCB</a:t>
            </a:r>
            <a:r>
              <a:rPr lang="zh-CN" altLang="zh-CN" sz="1800" dirty="0">
                <a:ea typeface="宋体" panose="02010600030101010101" pitchFamily="2" charset="-122"/>
              </a:rPr>
              <a:t>）</a:t>
            </a:r>
            <a:r>
              <a:rPr lang="en-US" altLang="zh-CN" sz="1800" dirty="0">
                <a:ea typeface="宋体" panose="02010600030101010101" pitchFamily="2" charset="-122"/>
              </a:rPr>
              <a:t>            1.7</a:t>
            </a:r>
            <a:r>
              <a:rPr lang="zh-CN" altLang="zh-CN" sz="1800" dirty="0">
                <a:ea typeface="宋体" panose="02010600030101010101" pitchFamily="2" charset="-122"/>
              </a:rPr>
              <a:t>～</a:t>
            </a:r>
            <a:r>
              <a:rPr lang="en-US" altLang="zh-CN" sz="1800" dirty="0">
                <a:ea typeface="宋体" panose="02010600030101010101" pitchFamily="2" charset="-122"/>
              </a:rPr>
              <a:t>10.2 </a:t>
            </a:r>
            <a:r>
              <a:rPr lang="zh-CN" altLang="zh-CN" sz="1800" dirty="0">
                <a:ea typeface="宋体" panose="02010600030101010101" pitchFamily="2" charset="-122"/>
              </a:rPr>
              <a:t>μ</a:t>
            </a:r>
            <a:r>
              <a:rPr lang="en-US" altLang="zh-CN" sz="1800" dirty="0">
                <a:ea typeface="宋体" panose="02010600030101010101" pitchFamily="2" charset="-122"/>
              </a:rPr>
              <a:t>mol</a:t>
            </a:r>
            <a:r>
              <a:rPr lang="zh-CN" altLang="zh-CN" sz="1800" dirty="0">
                <a:ea typeface="宋体" panose="02010600030101010101" pitchFamily="2" charset="-122"/>
              </a:rPr>
              <a:t>／</a:t>
            </a:r>
            <a:r>
              <a:rPr lang="en-US" altLang="zh-CN" sz="1800" dirty="0">
                <a:ea typeface="宋体" panose="02010600030101010101" pitchFamily="2" charset="-122"/>
              </a:rPr>
              <a:t>L</a:t>
            </a:r>
            <a:r>
              <a:rPr lang="zh-CN" altLang="zh-CN" sz="1800" dirty="0">
                <a:ea typeface="宋体" panose="02010600030101010101" pitchFamily="2" charset="-122"/>
              </a:rPr>
              <a:t>。</a:t>
            </a:r>
            <a:endParaRPr lang="zh-CN" altLang="zh-CN" sz="1800" dirty="0">
              <a:ea typeface="宋体" panose="02010600030101010101" pitchFamily="2" charset="-122"/>
            </a:endParaRPr>
          </a:p>
          <a:p>
            <a:r>
              <a:rPr lang="zh-CN" altLang="zh-CN" sz="1800" dirty="0">
                <a:ea typeface="宋体" panose="02010600030101010101" pitchFamily="2" charset="-122"/>
              </a:rPr>
              <a:t>【临床意义】</a:t>
            </a:r>
            <a:endParaRPr lang="zh-CN" altLang="zh-CN" sz="1800" dirty="0">
              <a:ea typeface="宋体" panose="02010600030101010101" pitchFamily="2" charset="-122"/>
            </a:endParaRPr>
          </a:p>
          <a:p>
            <a:r>
              <a:rPr lang="en-US" altLang="zh-CN" sz="1800" dirty="0">
                <a:ea typeface="宋体" panose="02010600030101010101" pitchFamily="2" charset="-122"/>
              </a:rPr>
              <a:t>1.</a:t>
            </a:r>
            <a:r>
              <a:rPr lang="zh-CN" altLang="zh-CN" sz="1800" dirty="0">
                <a:ea typeface="宋体" panose="02010600030101010101" pitchFamily="2" charset="-122"/>
              </a:rPr>
              <a:t>判断有无黄疸、推断黄疸病因 当血清总胆红素＞</a:t>
            </a:r>
            <a:r>
              <a:rPr lang="en-US" altLang="zh-CN" sz="1800" dirty="0">
                <a:ea typeface="宋体" panose="02010600030101010101" pitchFamily="2" charset="-122"/>
              </a:rPr>
              <a:t>17.1</a:t>
            </a:r>
            <a:r>
              <a:rPr lang="zh-CN" altLang="zh-CN" sz="1800" dirty="0">
                <a:ea typeface="宋体" panose="02010600030101010101" pitchFamily="2" charset="-122"/>
              </a:rPr>
              <a:t>μ</a:t>
            </a:r>
            <a:r>
              <a:rPr lang="en-US" altLang="zh-CN" sz="1800" dirty="0">
                <a:ea typeface="宋体" panose="02010600030101010101" pitchFamily="2" charset="-122"/>
              </a:rPr>
              <a:t>mol/L</a:t>
            </a:r>
            <a:r>
              <a:rPr lang="zh-CN" altLang="zh-CN" sz="1800" dirty="0">
                <a:ea typeface="宋体" panose="02010600030101010101" pitchFamily="2" charset="-122"/>
              </a:rPr>
              <a:t>，但＜</a:t>
            </a:r>
            <a:r>
              <a:rPr lang="en-US" altLang="zh-CN" sz="1800" dirty="0">
                <a:ea typeface="宋体" panose="02010600030101010101" pitchFamily="2" charset="-122"/>
              </a:rPr>
              <a:t>34.2</a:t>
            </a:r>
            <a:r>
              <a:rPr lang="zh-CN" altLang="zh-CN" sz="1800" dirty="0">
                <a:ea typeface="宋体" panose="02010600030101010101" pitchFamily="2" charset="-122"/>
              </a:rPr>
              <a:t>μ</a:t>
            </a:r>
            <a:r>
              <a:rPr lang="en-US" altLang="zh-CN" sz="1800" dirty="0">
                <a:ea typeface="宋体" panose="02010600030101010101" pitchFamily="2" charset="-122"/>
              </a:rPr>
              <a:t>mol/L</a:t>
            </a:r>
            <a:r>
              <a:rPr lang="zh-CN" altLang="zh-CN" sz="1800" dirty="0">
                <a:ea typeface="宋体" panose="02010600030101010101" pitchFamily="2" charset="-122"/>
              </a:rPr>
              <a:t>时为隐性黄疸或亚临床黄疸。</a:t>
            </a:r>
            <a:r>
              <a:rPr lang="en-US" altLang="zh-CN" sz="1800" dirty="0">
                <a:ea typeface="宋体" panose="02010600030101010101" pitchFamily="2" charset="-122"/>
              </a:rPr>
              <a:t>34</a:t>
            </a:r>
            <a:r>
              <a:rPr lang="zh-CN" altLang="zh-CN" sz="1800" dirty="0">
                <a:ea typeface="宋体" panose="02010600030101010101" pitchFamily="2" charset="-122"/>
              </a:rPr>
              <a:t>．</a:t>
            </a:r>
            <a:r>
              <a:rPr lang="en-US" altLang="zh-CN" sz="1800" dirty="0">
                <a:ea typeface="宋体" panose="02010600030101010101" pitchFamily="2" charset="-122"/>
              </a:rPr>
              <a:t>2</a:t>
            </a:r>
            <a:r>
              <a:rPr lang="zh-CN" altLang="zh-CN" sz="1800" dirty="0">
                <a:ea typeface="宋体" panose="02010600030101010101" pitchFamily="2" charset="-122"/>
              </a:rPr>
              <a:t>～</a:t>
            </a:r>
            <a:r>
              <a:rPr lang="en-US" altLang="zh-CN" sz="1800" dirty="0">
                <a:ea typeface="宋体" panose="02010600030101010101" pitchFamily="2" charset="-122"/>
              </a:rPr>
              <a:t>171</a:t>
            </a:r>
            <a:r>
              <a:rPr lang="zh-CN" altLang="zh-CN" sz="1800" dirty="0">
                <a:ea typeface="宋体" panose="02010600030101010101" pitchFamily="2" charset="-122"/>
              </a:rPr>
              <a:t>μ</a:t>
            </a:r>
            <a:r>
              <a:rPr lang="en-US" altLang="zh-CN" sz="1800" dirty="0">
                <a:ea typeface="宋体" panose="02010600030101010101" pitchFamily="2" charset="-122"/>
              </a:rPr>
              <a:t>mol</a:t>
            </a:r>
            <a:r>
              <a:rPr lang="zh-CN" altLang="zh-CN" sz="1800" dirty="0">
                <a:ea typeface="宋体" panose="02010600030101010101" pitchFamily="2" charset="-122"/>
              </a:rPr>
              <a:t>／</a:t>
            </a:r>
            <a:r>
              <a:rPr lang="en-US" altLang="zh-CN" sz="1800" dirty="0">
                <a:ea typeface="宋体" panose="02010600030101010101" pitchFamily="2" charset="-122"/>
              </a:rPr>
              <a:t>L</a:t>
            </a:r>
            <a:r>
              <a:rPr lang="zh-CN" altLang="zh-CN" sz="1800" dirty="0">
                <a:ea typeface="宋体" panose="02010600030101010101" pitchFamily="2" charset="-122"/>
              </a:rPr>
              <a:t>为轻度黄疸，</a:t>
            </a:r>
            <a:r>
              <a:rPr lang="en-US" altLang="zh-CN" sz="1800" dirty="0">
                <a:ea typeface="宋体" panose="02010600030101010101" pitchFamily="2" charset="-122"/>
              </a:rPr>
              <a:t>171</a:t>
            </a:r>
            <a:r>
              <a:rPr lang="zh-CN" altLang="zh-CN" sz="1800" dirty="0">
                <a:ea typeface="宋体" panose="02010600030101010101" pitchFamily="2" charset="-122"/>
              </a:rPr>
              <a:t>～</a:t>
            </a:r>
            <a:r>
              <a:rPr lang="en-US" altLang="zh-CN" sz="1800" dirty="0">
                <a:ea typeface="宋体" panose="02010600030101010101" pitchFamily="2" charset="-122"/>
              </a:rPr>
              <a:t>342</a:t>
            </a:r>
            <a:r>
              <a:rPr lang="zh-CN" altLang="zh-CN" sz="1800" dirty="0">
                <a:ea typeface="宋体" panose="02010600030101010101" pitchFamily="2" charset="-122"/>
              </a:rPr>
              <a:t>μ</a:t>
            </a:r>
            <a:r>
              <a:rPr lang="en-US" altLang="zh-CN" sz="1800" dirty="0">
                <a:ea typeface="宋体" panose="02010600030101010101" pitchFamily="2" charset="-122"/>
              </a:rPr>
              <a:t>mol/L</a:t>
            </a:r>
            <a:r>
              <a:rPr lang="zh-CN" altLang="zh-CN" sz="1800" dirty="0">
                <a:ea typeface="宋体" panose="02010600030101010101" pitchFamily="2" charset="-122"/>
              </a:rPr>
              <a:t>为中度黄疸，</a:t>
            </a:r>
            <a:r>
              <a:rPr lang="en-US" altLang="zh-CN" sz="1800" dirty="0">
                <a:ea typeface="宋体" panose="02010600030101010101" pitchFamily="2" charset="-122"/>
              </a:rPr>
              <a:t>&gt;342</a:t>
            </a:r>
            <a:r>
              <a:rPr lang="zh-CN" altLang="zh-CN" sz="1800" dirty="0">
                <a:ea typeface="宋体" panose="02010600030101010101" pitchFamily="2" charset="-122"/>
              </a:rPr>
              <a:t>μ</a:t>
            </a:r>
            <a:r>
              <a:rPr lang="en-US" altLang="zh-CN" sz="1800" dirty="0">
                <a:ea typeface="宋体" panose="02010600030101010101" pitchFamily="2" charset="-122"/>
              </a:rPr>
              <a:t>mol</a:t>
            </a:r>
            <a:r>
              <a:rPr lang="zh-CN" altLang="zh-CN" sz="1800" dirty="0">
                <a:ea typeface="宋体" panose="02010600030101010101" pitchFamily="2" charset="-122"/>
              </a:rPr>
              <a:t>／</a:t>
            </a:r>
            <a:r>
              <a:rPr lang="en-US" altLang="zh-CN" sz="1800" dirty="0">
                <a:ea typeface="宋体" panose="02010600030101010101" pitchFamily="2" charset="-122"/>
              </a:rPr>
              <a:t>L</a:t>
            </a:r>
            <a:r>
              <a:rPr lang="zh-CN" altLang="zh-CN" sz="1800" dirty="0">
                <a:ea typeface="宋体" panose="02010600030101010101" pitchFamily="2" charset="-122"/>
              </a:rPr>
              <a:t>为重度黄疸。溶血性黄疸通常血清总胆红素＜</a:t>
            </a:r>
            <a:r>
              <a:rPr lang="en-US" altLang="zh-CN" sz="1800" dirty="0">
                <a:ea typeface="宋体" panose="02010600030101010101" pitchFamily="2" charset="-122"/>
              </a:rPr>
              <a:t>85.5</a:t>
            </a:r>
            <a:r>
              <a:rPr lang="zh-CN" altLang="zh-CN" sz="1800" dirty="0">
                <a:ea typeface="宋体" panose="02010600030101010101" pitchFamily="2" charset="-122"/>
              </a:rPr>
              <a:t>μ</a:t>
            </a:r>
            <a:r>
              <a:rPr lang="en-US" altLang="zh-CN" sz="1800" dirty="0">
                <a:ea typeface="宋体" panose="02010600030101010101" pitchFamily="2" charset="-122"/>
              </a:rPr>
              <a:t>mol/L</a:t>
            </a:r>
            <a:r>
              <a:rPr lang="zh-CN" altLang="zh-CN" sz="1800" dirty="0">
                <a:ea typeface="宋体" panose="02010600030101010101" pitchFamily="2" charset="-122"/>
              </a:rPr>
              <a:t>，肝细胞黄疸为</a:t>
            </a:r>
            <a:r>
              <a:rPr lang="en-US" altLang="zh-CN" sz="1800" dirty="0">
                <a:ea typeface="宋体" panose="02010600030101010101" pitchFamily="2" charset="-122"/>
              </a:rPr>
              <a:t>17.1</a:t>
            </a:r>
            <a:r>
              <a:rPr lang="zh-CN" altLang="zh-CN" sz="1800" dirty="0">
                <a:ea typeface="宋体" panose="02010600030101010101" pitchFamily="2" charset="-122"/>
              </a:rPr>
              <a:t>～</a:t>
            </a:r>
            <a:r>
              <a:rPr lang="en-US" altLang="zh-CN" sz="1800" dirty="0">
                <a:ea typeface="宋体" panose="02010600030101010101" pitchFamily="2" charset="-122"/>
              </a:rPr>
              <a:t>171</a:t>
            </a:r>
            <a:r>
              <a:rPr lang="zh-CN" altLang="zh-CN" sz="1800" dirty="0">
                <a:ea typeface="宋体" panose="02010600030101010101" pitchFamily="2" charset="-122"/>
              </a:rPr>
              <a:t>μ</a:t>
            </a:r>
            <a:r>
              <a:rPr lang="en-US" altLang="zh-CN" sz="1800" dirty="0">
                <a:ea typeface="宋体" panose="02010600030101010101" pitchFamily="2" charset="-122"/>
              </a:rPr>
              <a:t>mool/L</a:t>
            </a:r>
            <a:r>
              <a:rPr lang="zh-CN" altLang="zh-CN" sz="1800" dirty="0">
                <a:ea typeface="宋体" panose="02010600030101010101" pitchFamily="2" charset="-122"/>
              </a:rPr>
              <a:t>，梗阻性黄疸＞</a:t>
            </a:r>
            <a:r>
              <a:rPr lang="en-US" altLang="zh-CN" sz="1800" dirty="0">
                <a:ea typeface="宋体" panose="02010600030101010101" pitchFamily="2" charset="-122"/>
              </a:rPr>
              <a:t>171</a:t>
            </a:r>
            <a:r>
              <a:rPr lang="zh-CN" altLang="zh-CN" sz="1800" dirty="0">
                <a:ea typeface="宋体" panose="02010600030101010101" pitchFamily="2" charset="-122"/>
              </a:rPr>
              <a:t>μ</a:t>
            </a:r>
            <a:r>
              <a:rPr lang="en-US" altLang="zh-CN" sz="1800" dirty="0">
                <a:ea typeface="宋体" panose="02010600030101010101" pitchFamily="2" charset="-122"/>
              </a:rPr>
              <a:t>mol/L</a:t>
            </a:r>
            <a:r>
              <a:rPr lang="zh-CN" altLang="zh-CN" sz="1800" dirty="0">
                <a:ea typeface="宋体" panose="02010600030101010101" pitchFamily="2" charset="-122"/>
              </a:rPr>
              <a:t>。</a:t>
            </a:r>
            <a:endParaRPr lang="zh-CN" altLang="zh-CN" sz="1800" dirty="0">
              <a:ea typeface="宋体" panose="02010600030101010101" pitchFamily="2" charset="-122"/>
            </a:endParaRPr>
          </a:p>
          <a:p>
            <a:r>
              <a:rPr lang="en-US" altLang="zh-CN" sz="1800" dirty="0">
                <a:ea typeface="宋体" panose="02010600030101010101" pitchFamily="2" charset="-122"/>
              </a:rPr>
              <a:t>2.</a:t>
            </a:r>
            <a:r>
              <a:rPr lang="zh-CN" altLang="zh-CN" sz="1800" dirty="0">
                <a:ea typeface="宋体" panose="02010600030101010101" pitchFamily="2" charset="-122"/>
              </a:rPr>
              <a:t>根据总胆红素，结合及非结合胆红素升高程度判断黄疸病因</a:t>
            </a:r>
            <a:r>
              <a:rPr lang="en-US" altLang="zh-CN" sz="1800" dirty="0">
                <a:ea typeface="宋体" panose="02010600030101010101" pitchFamily="2" charset="-122"/>
              </a:rPr>
              <a:t>  </a:t>
            </a:r>
            <a:r>
              <a:rPr lang="zh-CN" altLang="zh-CN" sz="1800" dirty="0">
                <a:ea typeface="宋体" panose="02010600030101010101" pitchFamily="2" charset="-122"/>
              </a:rPr>
              <a:t>若血清总胆红素增高伴非结合胆红素明显增高提示为溶血性黄疸，总胆红素增高伴结合胆红素明显升高为胆汁淤积性黄疸，三者均增高为肝细胞性黄疸。</a:t>
            </a:r>
            <a:endParaRPr lang="zh-CN" altLang="zh-CN" sz="18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内容占位符 2"/>
          <p:cNvSpPr>
            <a:spLocks noGrp="1"/>
          </p:cNvSpPr>
          <p:nvPr>
            <p:ph idx="1"/>
          </p:nvPr>
        </p:nvSpPr>
        <p:spPr>
          <a:xfrm>
            <a:off x="1919288" y="1196975"/>
            <a:ext cx="8229600" cy="4754563"/>
          </a:xfrm>
        </p:spPr>
        <p:txBody>
          <a:bodyPr vert="horz" wrap="square" lIns="91440" tIns="45720" rIns="91440" bIns="45720" anchor="t" anchorCtr="0">
            <a:normAutofit lnSpcReduction="10000"/>
          </a:bodyPr>
          <a:p>
            <a:r>
              <a:rPr lang="en-US" altLang="zh-CN" sz="1600" dirty="0">
                <a:ea typeface="宋体" panose="02010600030101010101" pitchFamily="2" charset="-122"/>
              </a:rPr>
              <a:t>l.</a:t>
            </a:r>
            <a:r>
              <a:rPr lang="zh-CN" altLang="zh-CN" sz="1600" dirty="0">
                <a:ea typeface="宋体" panose="02010600030101010101" pitchFamily="2" charset="-122"/>
              </a:rPr>
              <a:t>血清氨基转移酶</a:t>
            </a:r>
            <a:r>
              <a:rPr lang="en-US" altLang="zh-CN" sz="1600" dirty="0">
                <a:ea typeface="宋体" panose="02010600030101010101" pitchFamily="2" charset="-122"/>
              </a:rPr>
              <a:t>  </a:t>
            </a:r>
            <a:r>
              <a:rPr lang="zh-CN" altLang="zh-CN" sz="1600" dirty="0">
                <a:ea typeface="宋体" panose="02010600030101010101" pitchFamily="2" charset="-122"/>
              </a:rPr>
              <a:t>氨基转移酶简称转氨酶，是一组催化氨基酸与</a:t>
            </a:r>
            <a:r>
              <a:rPr lang="en-US" altLang="zh-CN" sz="1600" dirty="0">
                <a:ea typeface="宋体" panose="02010600030101010101" pitchFamily="2" charset="-122"/>
              </a:rPr>
              <a:t>α-</a:t>
            </a:r>
            <a:r>
              <a:rPr lang="zh-CN" altLang="zh-CN" sz="1600" dirty="0">
                <a:ea typeface="宋体" panose="02010600030101010101" pitchFamily="2" charset="-122"/>
              </a:rPr>
              <a:t>酮酸之间的氨基转移反应的酶类，用于肝功能检查主要是丙氨酸氨基转移酶（</a:t>
            </a:r>
            <a:r>
              <a:rPr lang="en-US" altLang="zh-CN" sz="1600" dirty="0">
                <a:ea typeface="宋体" panose="02010600030101010101" pitchFamily="2" charset="-122"/>
              </a:rPr>
              <a:t>ALT</a:t>
            </a:r>
            <a:r>
              <a:rPr lang="zh-CN" altLang="zh-CN" sz="1600" dirty="0">
                <a:ea typeface="宋体" panose="02010600030101010101" pitchFamily="2" charset="-122"/>
              </a:rPr>
              <a:t>，旧称谷氨酸丙酮酸转移酶，</a:t>
            </a:r>
            <a:r>
              <a:rPr lang="en-US" altLang="zh-CN" sz="1600" dirty="0">
                <a:ea typeface="宋体" panose="02010600030101010101" pitchFamily="2" charset="-122"/>
              </a:rPr>
              <a:t>GPT</a:t>
            </a:r>
            <a:r>
              <a:rPr lang="zh-CN" altLang="zh-CN" sz="1600" dirty="0">
                <a:ea typeface="宋体" panose="02010600030101010101" pitchFamily="2" charset="-122"/>
              </a:rPr>
              <a:t>）和天门冬氨酸氨基转移酶（</a:t>
            </a:r>
            <a:r>
              <a:rPr lang="en-US" altLang="zh-CN" sz="1600" dirty="0">
                <a:ea typeface="宋体" panose="02010600030101010101" pitchFamily="2" charset="-122"/>
              </a:rPr>
              <a:t>AST</a:t>
            </a:r>
            <a:r>
              <a:rPr lang="zh-CN" altLang="zh-CN" sz="1600" dirty="0">
                <a:ea typeface="宋体" panose="02010600030101010101" pitchFamily="2" charset="-122"/>
              </a:rPr>
              <a:t>，旧称谷氨酸草酰乙酸转移酶，</a:t>
            </a:r>
            <a:r>
              <a:rPr lang="en-US" altLang="zh-CN" sz="1600" dirty="0">
                <a:ea typeface="宋体" panose="02010600030101010101" pitchFamily="2" charset="-122"/>
              </a:rPr>
              <a:t>GOT</a:t>
            </a:r>
            <a:r>
              <a:rPr lang="zh-CN" altLang="zh-CN" sz="1600" dirty="0">
                <a:ea typeface="宋体" panose="02010600030101010101" pitchFamily="2" charset="-122"/>
              </a:rPr>
              <a:t>）。</a:t>
            </a:r>
            <a:r>
              <a:rPr lang="en-US" altLang="zh-CN" sz="1600" dirty="0">
                <a:ea typeface="宋体" panose="02010600030101010101" pitchFamily="2" charset="-122"/>
              </a:rPr>
              <a:t>ALT</a:t>
            </a:r>
            <a:r>
              <a:rPr lang="zh-CN" altLang="zh-CN" sz="1600" dirty="0">
                <a:ea typeface="宋体" panose="02010600030101010101" pitchFamily="2" charset="-122"/>
              </a:rPr>
              <a:t>主要分布在肝脏，其次是骨骼肌、肾脏、心肌等组织中；</a:t>
            </a:r>
            <a:r>
              <a:rPr lang="en-US" altLang="zh-CN" sz="1600" dirty="0">
                <a:ea typeface="宋体" panose="02010600030101010101" pitchFamily="2" charset="-122"/>
              </a:rPr>
              <a:t>AST</a:t>
            </a:r>
            <a:r>
              <a:rPr lang="zh-CN" altLang="zh-CN" sz="1600" dirty="0">
                <a:ea typeface="宋体" panose="02010600030101010101" pitchFamily="2" charset="-122"/>
              </a:rPr>
              <a:t>主要分布在心肌，其次在肝脏、骨骼肌和肾脏组织中。</a:t>
            </a:r>
            <a:endParaRPr lang="zh-CN" altLang="zh-CN" sz="1600" dirty="0">
              <a:ea typeface="宋体" panose="02010600030101010101" pitchFamily="2" charset="-122"/>
            </a:endParaRPr>
          </a:p>
          <a:p>
            <a:r>
              <a:rPr lang="zh-CN" altLang="zh-CN" sz="1600" dirty="0">
                <a:ea typeface="宋体" panose="02010600030101010101" pitchFamily="2" charset="-122"/>
              </a:rPr>
              <a:t>【正常参考值】速率法 （</a:t>
            </a:r>
            <a:r>
              <a:rPr lang="en-US" altLang="zh-CN" sz="1600" dirty="0">
                <a:ea typeface="宋体" panose="02010600030101010101" pitchFamily="2" charset="-122"/>
              </a:rPr>
              <a:t>37</a:t>
            </a:r>
            <a:r>
              <a:rPr lang="zh-CN" altLang="zh-CN" sz="1600" dirty="0">
                <a:ea typeface="宋体" panose="02010600030101010101" pitchFamily="2" charset="-122"/>
              </a:rPr>
              <a:t>℃）</a:t>
            </a:r>
            <a:r>
              <a:rPr lang="en-US" altLang="zh-CN" sz="1600" dirty="0">
                <a:ea typeface="宋体" panose="02010600030101010101" pitchFamily="2" charset="-122"/>
              </a:rPr>
              <a:t>ALT     10</a:t>
            </a:r>
            <a:r>
              <a:rPr lang="zh-CN" altLang="zh-CN" sz="1600" dirty="0">
                <a:ea typeface="宋体" panose="02010600030101010101" pitchFamily="2" charset="-122"/>
              </a:rPr>
              <a:t>～</a:t>
            </a:r>
            <a:r>
              <a:rPr lang="en-US" altLang="zh-CN" sz="1600" dirty="0">
                <a:ea typeface="宋体" panose="02010600030101010101" pitchFamily="2" charset="-122"/>
              </a:rPr>
              <a:t>40U/L</a:t>
            </a:r>
            <a:endParaRPr lang="zh-CN" altLang="zh-CN" sz="1600" dirty="0">
              <a:ea typeface="宋体" panose="02010600030101010101" pitchFamily="2" charset="-122"/>
            </a:endParaRPr>
          </a:p>
          <a:p>
            <a:r>
              <a:rPr lang="en-US" altLang="zh-CN" sz="1600" dirty="0">
                <a:ea typeface="宋体" panose="02010600030101010101" pitchFamily="2" charset="-122"/>
              </a:rPr>
              <a:t>AST     10</a:t>
            </a:r>
            <a:r>
              <a:rPr lang="zh-CN" altLang="zh-CN" sz="1600" dirty="0">
                <a:ea typeface="宋体" panose="02010600030101010101" pitchFamily="2" charset="-122"/>
              </a:rPr>
              <a:t>～</a:t>
            </a:r>
            <a:r>
              <a:rPr lang="en-US" altLang="zh-CN" sz="1600" dirty="0">
                <a:ea typeface="宋体" panose="02010600030101010101" pitchFamily="2" charset="-122"/>
              </a:rPr>
              <a:t>40U/L</a:t>
            </a:r>
            <a:endParaRPr lang="zh-CN" altLang="zh-CN" sz="1600" dirty="0">
              <a:ea typeface="宋体" panose="02010600030101010101" pitchFamily="2" charset="-122"/>
            </a:endParaRPr>
          </a:p>
          <a:p>
            <a:r>
              <a:rPr lang="zh-CN" altLang="zh-CN" sz="1600" dirty="0">
                <a:ea typeface="宋体" panose="02010600030101010101" pitchFamily="2" charset="-122"/>
              </a:rPr>
              <a:t>【临床意义】</a:t>
            </a:r>
            <a:endParaRPr lang="zh-CN" altLang="zh-CN" sz="1600" dirty="0">
              <a:ea typeface="宋体" panose="02010600030101010101" pitchFamily="2" charset="-122"/>
            </a:endParaRPr>
          </a:p>
          <a:p>
            <a:r>
              <a:rPr lang="zh-CN" altLang="zh-CN" sz="1600" dirty="0">
                <a:ea typeface="宋体" panose="02010600030101010101" pitchFamily="2" charset="-122"/>
              </a:rPr>
              <a:t>（</a:t>
            </a:r>
            <a:r>
              <a:rPr lang="en-US" altLang="zh-CN" sz="1600" dirty="0">
                <a:ea typeface="宋体" panose="02010600030101010101" pitchFamily="2" charset="-122"/>
              </a:rPr>
              <a:t>1</a:t>
            </a:r>
            <a:r>
              <a:rPr lang="zh-CN" altLang="zh-CN" sz="1600" dirty="0">
                <a:ea typeface="宋体" panose="02010600030101010101" pitchFamily="2" charset="-122"/>
              </a:rPr>
              <a:t>）病毒性肝炎：</a:t>
            </a:r>
            <a:r>
              <a:rPr lang="en-US" altLang="zh-CN" sz="1600" dirty="0">
                <a:ea typeface="宋体" panose="02010600030101010101" pitchFamily="2" charset="-122"/>
              </a:rPr>
              <a:t>ALT</a:t>
            </a:r>
            <a:r>
              <a:rPr lang="zh-CN" altLang="zh-CN" sz="1600" dirty="0">
                <a:ea typeface="宋体" panose="02010600030101010101" pitchFamily="2" charset="-122"/>
              </a:rPr>
              <a:t>与</a:t>
            </a:r>
            <a:r>
              <a:rPr lang="en-US" altLang="zh-CN" sz="1600" dirty="0">
                <a:ea typeface="宋体" panose="02010600030101010101" pitchFamily="2" charset="-122"/>
              </a:rPr>
              <a:t>AST</a:t>
            </a:r>
            <a:r>
              <a:rPr lang="zh-CN" altLang="zh-CN" sz="1600" dirty="0">
                <a:ea typeface="宋体" panose="02010600030101010101" pitchFamily="2" charset="-122"/>
              </a:rPr>
              <a:t>均显著升高，但</a:t>
            </a:r>
            <a:r>
              <a:rPr lang="en-US" altLang="zh-CN" sz="1600" dirty="0">
                <a:ea typeface="宋体" panose="02010600030101010101" pitchFamily="2" charset="-122"/>
              </a:rPr>
              <a:t>ALT</a:t>
            </a:r>
            <a:r>
              <a:rPr lang="zh-CN" altLang="zh-CN" sz="1600" dirty="0">
                <a:ea typeface="宋体" panose="02010600030101010101" pitchFamily="2" charset="-122"/>
              </a:rPr>
              <a:t>升高更明显。急性重症肝炎时，病程初期转氨酶升高，以</a:t>
            </a:r>
            <a:r>
              <a:rPr lang="en-US" altLang="zh-CN" sz="1600" dirty="0">
                <a:ea typeface="宋体" panose="02010600030101010101" pitchFamily="2" charset="-122"/>
              </a:rPr>
              <a:t>AST</a:t>
            </a:r>
            <a:r>
              <a:rPr lang="zh-CN" altLang="zh-CN" sz="1600" dirty="0">
                <a:ea typeface="宋体" panose="02010600030101010101" pitchFamily="2" charset="-122"/>
              </a:rPr>
              <a:t>升高显著，如在症状恶化时，黄疸进行性加深，酶活性反而降低，即出现“胆酶分离”现象，提示肝细胞严重坏死，预后不佳。</a:t>
            </a:r>
            <a:endParaRPr lang="zh-CN" altLang="zh-CN" sz="1600" dirty="0">
              <a:ea typeface="宋体" panose="02010600030101010101" pitchFamily="2" charset="-122"/>
            </a:endParaRPr>
          </a:p>
          <a:p>
            <a:r>
              <a:rPr lang="zh-CN" altLang="zh-CN" sz="1600" dirty="0">
                <a:ea typeface="宋体" panose="02010600030101010101" pitchFamily="2" charset="-122"/>
              </a:rPr>
              <a:t>（</a:t>
            </a:r>
            <a:r>
              <a:rPr lang="en-US" altLang="zh-CN" sz="1600" dirty="0">
                <a:ea typeface="宋体" panose="02010600030101010101" pitchFamily="2" charset="-122"/>
              </a:rPr>
              <a:t>2</a:t>
            </a:r>
            <a:r>
              <a:rPr lang="zh-CN" altLang="zh-CN" sz="1600" dirty="0">
                <a:ea typeface="宋体" panose="02010600030101010101" pitchFamily="2" charset="-122"/>
              </a:rPr>
              <a:t>）酒精性肝病、药物性肝炎、脂肪肝、肝癌等非病毒性肝病，转氨酶轻度升高或正常。酒精性肝病</a:t>
            </a:r>
            <a:r>
              <a:rPr lang="en-US" altLang="zh-CN" sz="1600" dirty="0">
                <a:ea typeface="宋体" panose="02010600030101010101" pitchFamily="2" charset="-122"/>
              </a:rPr>
              <a:t>AST</a:t>
            </a:r>
            <a:r>
              <a:rPr lang="zh-CN" altLang="zh-CN" sz="1600" dirty="0">
                <a:ea typeface="宋体" panose="02010600030101010101" pitchFamily="2" charset="-122"/>
              </a:rPr>
              <a:t>显著升高，</a:t>
            </a:r>
            <a:r>
              <a:rPr lang="en-US" altLang="zh-CN" sz="1600" dirty="0">
                <a:ea typeface="宋体" panose="02010600030101010101" pitchFamily="2" charset="-122"/>
              </a:rPr>
              <a:t>ALT</a:t>
            </a:r>
            <a:r>
              <a:rPr lang="zh-CN" altLang="zh-CN" sz="1600" dirty="0">
                <a:ea typeface="宋体" panose="02010600030101010101" pitchFamily="2" charset="-122"/>
              </a:rPr>
              <a:t>接近正常，可能因为酒精具有线粒体毒性及酒精抑制吡哆醛活性有关。</a:t>
            </a:r>
            <a:endParaRPr lang="zh-CN" altLang="zh-CN" sz="1600" dirty="0">
              <a:ea typeface="宋体" panose="02010600030101010101" pitchFamily="2" charset="-122"/>
            </a:endParaRPr>
          </a:p>
          <a:p>
            <a:r>
              <a:rPr lang="en-US" altLang="zh-CN" sz="1600" dirty="0">
                <a:ea typeface="宋体" panose="02010600030101010101" pitchFamily="2" charset="-122"/>
              </a:rPr>
              <a:t> </a:t>
            </a:r>
            <a:r>
              <a:rPr lang="zh-CN" altLang="zh-CN" sz="1600" dirty="0">
                <a:ea typeface="宋体" panose="02010600030101010101" pitchFamily="2" charset="-122"/>
              </a:rPr>
              <a:t>（</a:t>
            </a:r>
            <a:r>
              <a:rPr lang="en-US" altLang="zh-CN" sz="1600" dirty="0">
                <a:ea typeface="宋体" panose="02010600030101010101" pitchFamily="2" charset="-122"/>
              </a:rPr>
              <a:t>3</a:t>
            </a:r>
            <a:r>
              <a:rPr lang="zh-CN" altLang="zh-CN" sz="1600" dirty="0">
                <a:ea typeface="宋体" panose="02010600030101010101" pitchFamily="2" charset="-122"/>
              </a:rPr>
              <a:t>）急性心肌梗死后</a:t>
            </a:r>
            <a:r>
              <a:rPr lang="en-US" altLang="zh-CN" sz="1600" dirty="0">
                <a:ea typeface="宋体" panose="02010600030101010101" pitchFamily="2" charset="-122"/>
              </a:rPr>
              <a:t>6</a:t>
            </a:r>
            <a:r>
              <a:rPr lang="zh-CN" altLang="zh-CN" sz="1600" dirty="0">
                <a:ea typeface="宋体" panose="02010600030101010101" pitchFamily="2" charset="-122"/>
              </a:rPr>
              <a:t>～</a:t>
            </a:r>
            <a:r>
              <a:rPr lang="en-US" altLang="zh-CN" sz="1600" dirty="0">
                <a:ea typeface="宋体" panose="02010600030101010101" pitchFamily="2" charset="-122"/>
              </a:rPr>
              <a:t>8h</a:t>
            </a:r>
            <a:r>
              <a:rPr lang="zh-CN" altLang="zh-CN" sz="1600" dirty="0">
                <a:ea typeface="宋体" panose="02010600030101010101" pitchFamily="2" charset="-122"/>
              </a:rPr>
              <a:t>，</a:t>
            </a:r>
            <a:r>
              <a:rPr lang="en-US" altLang="zh-CN" sz="1600" dirty="0">
                <a:ea typeface="宋体" panose="02010600030101010101" pitchFamily="2" charset="-122"/>
              </a:rPr>
              <a:t>AST</a:t>
            </a:r>
            <a:r>
              <a:rPr lang="zh-CN" altLang="zh-CN" sz="1600" dirty="0">
                <a:ea typeface="宋体" panose="02010600030101010101" pitchFamily="2" charset="-122"/>
              </a:rPr>
              <a:t>增高，</a:t>
            </a:r>
            <a:r>
              <a:rPr lang="en-US" altLang="zh-CN" sz="1600" dirty="0">
                <a:ea typeface="宋体" panose="02010600030101010101" pitchFamily="2" charset="-122"/>
              </a:rPr>
              <a:t>18</a:t>
            </a:r>
            <a:r>
              <a:rPr lang="zh-CN" altLang="zh-CN" sz="1600" dirty="0">
                <a:ea typeface="宋体" panose="02010600030101010101" pitchFamily="2" charset="-122"/>
              </a:rPr>
              <a:t>～</a:t>
            </a:r>
            <a:r>
              <a:rPr lang="en-US" altLang="zh-CN" sz="1600" dirty="0">
                <a:ea typeface="宋体" panose="02010600030101010101" pitchFamily="2" charset="-122"/>
              </a:rPr>
              <a:t>24h</a:t>
            </a:r>
            <a:r>
              <a:rPr lang="zh-CN" altLang="zh-CN" sz="1600" dirty="0">
                <a:ea typeface="宋体" panose="02010600030101010101" pitchFamily="2" charset="-122"/>
              </a:rPr>
              <a:t>达高峰，其值可达参考值上限的</a:t>
            </a:r>
            <a:r>
              <a:rPr lang="en-US" altLang="zh-CN" sz="1600" dirty="0">
                <a:ea typeface="宋体" panose="02010600030101010101" pitchFamily="2" charset="-122"/>
              </a:rPr>
              <a:t>4</a:t>
            </a:r>
            <a:r>
              <a:rPr lang="zh-CN" altLang="zh-CN" sz="1600" dirty="0">
                <a:ea typeface="宋体" panose="02010600030101010101" pitchFamily="2" charset="-122"/>
              </a:rPr>
              <a:t>～</a:t>
            </a:r>
            <a:r>
              <a:rPr lang="en-US" altLang="zh-CN" sz="1600" dirty="0">
                <a:ea typeface="宋体" panose="02010600030101010101" pitchFamily="2" charset="-122"/>
              </a:rPr>
              <a:t>10</a:t>
            </a:r>
            <a:r>
              <a:rPr lang="zh-CN" altLang="zh-CN" sz="1600" dirty="0">
                <a:ea typeface="宋体" panose="02010600030101010101" pitchFamily="2" charset="-122"/>
              </a:rPr>
              <a:t>倍，与心肌坏死范围和程度有关，</a:t>
            </a:r>
            <a:r>
              <a:rPr lang="en-US" altLang="zh-CN" sz="1600" dirty="0">
                <a:ea typeface="宋体" panose="02010600030101010101" pitchFamily="2" charset="-122"/>
              </a:rPr>
              <a:t>4</a:t>
            </a:r>
            <a:r>
              <a:rPr lang="zh-CN" altLang="zh-CN" sz="1600" dirty="0">
                <a:ea typeface="宋体" panose="02010600030101010101" pitchFamily="2" charset="-122"/>
              </a:rPr>
              <a:t>～</a:t>
            </a:r>
            <a:r>
              <a:rPr lang="en-US" altLang="zh-CN" sz="1600" dirty="0">
                <a:ea typeface="宋体" panose="02010600030101010101" pitchFamily="2" charset="-122"/>
              </a:rPr>
              <a:t>5</a:t>
            </a:r>
            <a:r>
              <a:rPr lang="zh-CN" altLang="zh-CN" sz="1600" dirty="0">
                <a:ea typeface="宋体" panose="02010600030101010101" pitchFamily="2" charset="-122"/>
              </a:rPr>
              <a:t>天后恢复，若再次增高提示梗死范围扩大或新的梗死发生。</a:t>
            </a:r>
            <a:endParaRPr lang="zh-CN" altLang="zh-CN" sz="1600" dirty="0">
              <a:ea typeface="宋体" panose="02010600030101010101" pitchFamily="2" charset="-122"/>
            </a:endParaRPr>
          </a:p>
          <a:p>
            <a:endParaRPr lang="zh-CN" altLang="en-US" dirty="0">
              <a:ea typeface="宋体" panose="02010600030101010101" pitchFamily="2" charset="-122"/>
            </a:endParaRPr>
          </a:p>
        </p:txBody>
      </p:sp>
      <p:sp>
        <p:nvSpPr>
          <p:cNvPr id="5" name="矩形 4"/>
          <p:cNvSpPr/>
          <p:nvPr/>
        </p:nvSpPr>
        <p:spPr>
          <a:xfrm>
            <a:off x="214630" y="0"/>
            <a:ext cx="3566160" cy="706755"/>
          </a:xfrm>
          <a:prstGeom prst="rect">
            <a:avLst/>
          </a:prstGeom>
          <a:noFill/>
          <a:ln w="9525">
            <a:noFill/>
          </a:ln>
        </p:spPr>
        <p:txBody>
          <a:bodyPr vert="horz" wrap="square" lIns="91440" tIns="45720" rIns="91440" bIns="45720" rtlCol="0" anchor="ctr">
            <a:normAutofit fontScale="90000"/>
          </a:bodyPr>
          <a:p>
            <a:pPr lvl="0" algn="l" fontAlgn="auto">
              <a:lnSpc>
                <a:spcPct val="90000"/>
              </a:lnSpc>
              <a:buClrTx/>
              <a:buSzTx/>
              <a:buFontTx/>
            </a:pPr>
            <a:r>
              <a:rPr lang="zh-CN" altLang="en-US" sz="4000" dirty="0">
                <a:solidFill>
                  <a:schemeClr val="tx1"/>
                </a:solidFill>
                <a:latin typeface="黑体" panose="02010609060101010101" charset="-122"/>
                <a:ea typeface="黑体" panose="02010609060101010101" charset="-122"/>
                <a:cs typeface="黑体" panose="02010609060101010101" charset="-122"/>
                <a:sym typeface="+mn-ea"/>
              </a:rPr>
              <a:t>三、血清酶检测</a:t>
            </a:r>
            <a:endParaRPr lang="zh-CN" altLang="en-US" sz="4000"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内容占位符 2"/>
          <p:cNvSpPr>
            <a:spLocks noGrp="1"/>
          </p:cNvSpPr>
          <p:nvPr>
            <p:ph idx="1"/>
          </p:nvPr>
        </p:nvSpPr>
        <p:spPr>
          <a:xfrm>
            <a:off x="1847850" y="1196975"/>
            <a:ext cx="8229600" cy="4754563"/>
          </a:xfrm>
        </p:spPr>
        <p:txBody>
          <a:bodyPr vert="horz" wrap="square" lIns="91440" tIns="45720" rIns="91440" bIns="45720" anchor="t" anchorCtr="0">
            <a:normAutofit lnSpcReduction="20000"/>
          </a:bodyPr>
          <a:p>
            <a:r>
              <a:rPr lang="en-US" altLang="zh-CN" sz="1800" dirty="0">
                <a:ea typeface="宋体" panose="02010600030101010101" pitchFamily="2" charset="-122"/>
              </a:rPr>
              <a:t>2.</a:t>
            </a:r>
            <a:r>
              <a:rPr lang="zh-CN" altLang="en-US" sz="1800" dirty="0">
                <a:ea typeface="宋体" panose="02010600030101010101" pitchFamily="2" charset="-122"/>
              </a:rPr>
              <a:t>碱性磷酸酶 碱性磷酸酶（</a:t>
            </a:r>
            <a:r>
              <a:rPr lang="en-US" altLang="zh-CN" sz="1800" dirty="0">
                <a:ea typeface="宋体" panose="02010600030101010101" pitchFamily="2" charset="-122"/>
              </a:rPr>
              <a:t>ALP</a:t>
            </a:r>
            <a:r>
              <a:rPr lang="zh-CN" altLang="en-US" sz="1800" dirty="0">
                <a:ea typeface="宋体" panose="02010600030101010101" pitchFamily="2" charset="-122"/>
              </a:rPr>
              <a:t>）在碱性环境中能水解磷酸酯产生磷酸，主要分布在肝脏、骨骼、肾中，因此常作为肝脏疾病的检查指标之一。胆道疾病时可能由于</a:t>
            </a:r>
            <a:r>
              <a:rPr lang="en-US" altLang="zh-CN" sz="1800" dirty="0">
                <a:ea typeface="宋体" panose="02010600030101010101" pitchFamily="2" charset="-122"/>
              </a:rPr>
              <a:t>ALP</a:t>
            </a:r>
            <a:r>
              <a:rPr lang="zh-CN" altLang="en-US" sz="1800" dirty="0">
                <a:ea typeface="宋体" panose="02010600030101010101" pitchFamily="2" charset="-122"/>
              </a:rPr>
              <a:t>生成增加而排泄减少，而引起血清中</a:t>
            </a:r>
            <a:r>
              <a:rPr lang="en-US" altLang="zh-CN" sz="1800" dirty="0">
                <a:ea typeface="宋体" panose="02010600030101010101" pitchFamily="2" charset="-122"/>
              </a:rPr>
              <a:t>ALP</a:t>
            </a:r>
            <a:r>
              <a:rPr lang="zh-CN" altLang="en-US" sz="1800" dirty="0">
                <a:ea typeface="宋体" panose="02010600030101010101" pitchFamily="2" charset="-122"/>
              </a:rPr>
              <a:t>升高。</a:t>
            </a:r>
            <a:endParaRPr lang="zh-CN" altLang="en-US" sz="1800" dirty="0">
              <a:ea typeface="宋体" panose="02010600030101010101" pitchFamily="2" charset="-122"/>
            </a:endParaRPr>
          </a:p>
          <a:p>
            <a:r>
              <a:rPr lang="en-US" altLang="zh-CN" sz="1800" dirty="0">
                <a:ea typeface="宋体" panose="02010600030101010101" pitchFamily="2" charset="-122"/>
              </a:rPr>
              <a:t>【</a:t>
            </a:r>
            <a:r>
              <a:rPr lang="zh-CN" altLang="en-US" sz="1800" dirty="0">
                <a:ea typeface="宋体" panose="02010600030101010101" pitchFamily="2" charset="-122"/>
              </a:rPr>
              <a:t>正常参考值</a:t>
            </a:r>
            <a:r>
              <a:rPr lang="en-US" altLang="zh-CN" sz="1800" dirty="0">
                <a:ea typeface="宋体" panose="02010600030101010101" pitchFamily="2" charset="-122"/>
              </a:rPr>
              <a:t>】</a:t>
            </a:r>
            <a:r>
              <a:rPr lang="zh-CN" altLang="en-US" sz="1800" dirty="0">
                <a:ea typeface="宋体" panose="02010600030101010101" pitchFamily="2" charset="-122"/>
              </a:rPr>
              <a:t>连续监测法（</a:t>
            </a:r>
            <a:r>
              <a:rPr lang="en-US" altLang="zh-CN" sz="1800" dirty="0">
                <a:ea typeface="宋体" panose="02010600030101010101" pitchFamily="2" charset="-122"/>
              </a:rPr>
              <a:t>37°C</a:t>
            </a:r>
            <a:r>
              <a:rPr lang="zh-CN" altLang="en-US" sz="1800" dirty="0">
                <a:ea typeface="宋体" panose="02010600030101010101" pitchFamily="2" charset="-122"/>
              </a:rPr>
              <a:t>）成人 </a:t>
            </a:r>
            <a:r>
              <a:rPr lang="en-US" altLang="zh-CN" sz="1800" dirty="0">
                <a:ea typeface="宋体" panose="02010600030101010101" pitchFamily="2" charset="-122"/>
              </a:rPr>
              <a:t>40</a:t>
            </a:r>
            <a:r>
              <a:rPr lang="zh-CN" altLang="en-US" sz="1800" dirty="0">
                <a:ea typeface="宋体" panose="02010600030101010101" pitchFamily="2" charset="-122"/>
              </a:rPr>
              <a:t>～</a:t>
            </a:r>
            <a:r>
              <a:rPr lang="en-US" altLang="zh-CN" sz="1800" dirty="0">
                <a:ea typeface="宋体" panose="02010600030101010101" pitchFamily="2" charset="-122"/>
              </a:rPr>
              <a:t>110 U/L</a:t>
            </a:r>
            <a:endParaRPr lang="en-US" altLang="zh-CN" sz="1800" dirty="0">
              <a:ea typeface="宋体" panose="02010600030101010101" pitchFamily="2" charset="-122"/>
            </a:endParaRPr>
          </a:p>
          <a:p>
            <a:r>
              <a:rPr lang="en-US" altLang="zh-CN" sz="1800" dirty="0">
                <a:ea typeface="宋体" panose="02010600030101010101" pitchFamily="2" charset="-122"/>
              </a:rPr>
              <a:t>                                 </a:t>
            </a:r>
            <a:r>
              <a:rPr lang="zh-CN" altLang="en-US" sz="1800" dirty="0">
                <a:ea typeface="宋体" panose="02010600030101010101" pitchFamily="2" charset="-122"/>
              </a:rPr>
              <a:t>儿童 ＜</a:t>
            </a:r>
            <a:r>
              <a:rPr lang="en-US" altLang="zh-CN" sz="1800" dirty="0">
                <a:ea typeface="宋体" panose="02010600030101010101" pitchFamily="2" charset="-122"/>
              </a:rPr>
              <a:t>250 U/L      </a:t>
            </a:r>
            <a:endParaRPr lang="en-US" altLang="zh-CN" sz="1800" dirty="0">
              <a:ea typeface="宋体" panose="02010600030101010101" pitchFamily="2" charset="-122"/>
            </a:endParaRPr>
          </a:p>
          <a:p>
            <a:r>
              <a:rPr lang="en-US" altLang="zh-CN" sz="1800" dirty="0">
                <a:ea typeface="宋体" panose="02010600030101010101" pitchFamily="2" charset="-122"/>
              </a:rPr>
              <a:t>【</a:t>
            </a:r>
            <a:r>
              <a:rPr lang="zh-CN" altLang="en-US" sz="1800" dirty="0">
                <a:ea typeface="宋体" panose="02010600030101010101" pitchFamily="2" charset="-122"/>
              </a:rPr>
              <a:t>临床意义</a:t>
            </a:r>
            <a:r>
              <a:rPr lang="en-US" altLang="zh-CN" sz="1800" dirty="0">
                <a:ea typeface="宋体" panose="02010600030101010101" pitchFamily="2" charset="-122"/>
              </a:rPr>
              <a:t>】</a:t>
            </a:r>
            <a:endParaRPr lang="en-US" altLang="zh-CN" sz="1800" dirty="0">
              <a:ea typeface="宋体" panose="02010600030101010101" pitchFamily="2" charset="-122"/>
            </a:endParaRPr>
          </a:p>
          <a:p>
            <a:r>
              <a:rPr lang="zh-CN" altLang="en-US" sz="1800" dirty="0">
                <a:ea typeface="宋体" panose="02010600030101010101" pitchFamily="2" charset="-122"/>
              </a:rPr>
              <a:t>（</a:t>
            </a:r>
            <a:r>
              <a:rPr lang="en-US" altLang="zh-CN" sz="1800" dirty="0">
                <a:ea typeface="宋体" panose="02010600030101010101" pitchFamily="2" charset="-122"/>
              </a:rPr>
              <a:t>1</a:t>
            </a:r>
            <a:r>
              <a:rPr lang="zh-CN" altLang="en-US" sz="1800" dirty="0">
                <a:ea typeface="宋体" panose="02010600030101010101" pitchFamily="2" charset="-122"/>
              </a:rPr>
              <a:t>）肝胆系统疾病：各种肝内、外胆管阻塞性疾病，如胰头癌、胆道结石引起的胆管阻塞、原发性胆汁性肝硬化、肝内胆汁淤积等，</a:t>
            </a:r>
            <a:r>
              <a:rPr lang="en-US" altLang="zh-CN" sz="1800" dirty="0">
                <a:ea typeface="宋体" panose="02010600030101010101" pitchFamily="2" charset="-122"/>
              </a:rPr>
              <a:t>ALP</a:t>
            </a:r>
            <a:r>
              <a:rPr lang="zh-CN" altLang="en-US" sz="1800" dirty="0">
                <a:ea typeface="宋体" panose="02010600030101010101" pitchFamily="2" charset="-122"/>
              </a:rPr>
              <a:t>明显升高，且与血清胆红素升高相平行。</a:t>
            </a:r>
            <a:endParaRPr lang="zh-CN" altLang="en-US" sz="1800" dirty="0">
              <a:ea typeface="宋体" panose="02010600030101010101" pitchFamily="2" charset="-122"/>
            </a:endParaRPr>
          </a:p>
          <a:p>
            <a:r>
              <a:rPr lang="zh-CN" altLang="en-US" sz="1800" dirty="0">
                <a:ea typeface="宋体" panose="02010600030101010101" pitchFamily="2" charset="-122"/>
              </a:rPr>
              <a:t>（</a:t>
            </a:r>
            <a:r>
              <a:rPr lang="en-US" altLang="zh-CN" sz="1800" dirty="0">
                <a:ea typeface="宋体" panose="02010600030101010101" pitchFamily="2" charset="-122"/>
              </a:rPr>
              <a:t>2</a:t>
            </a:r>
            <a:r>
              <a:rPr lang="zh-CN" altLang="en-US" sz="1800" dirty="0">
                <a:ea typeface="宋体" panose="02010600030101010101" pitchFamily="2" charset="-122"/>
              </a:rPr>
              <a:t>）骨骼疾病：如纤维性骨炎、佝偻病、骨软化症、成骨细胞瘤及骨折愈合期，血清</a:t>
            </a:r>
            <a:r>
              <a:rPr lang="en-US" altLang="zh-CN" sz="1800" dirty="0">
                <a:ea typeface="宋体" panose="02010600030101010101" pitchFamily="2" charset="-122"/>
              </a:rPr>
              <a:t>ALP</a:t>
            </a:r>
            <a:r>
              <a:rPr lang="zh-CN" altLang="en-US" sz="1800" dirty="0">
                <a:ea typeface="宋体" panose="02010600030101010101" pitchFamily="2" charset="-122"/>
              </a:rPr>
              <a:t>升高。</a:t>
            </a:r>
            <a:endParaRPr lang="zh-CN" altLang="en-US" sz="1800" dirty="0">
              <a:ea typeface="宋体" panose="02010600030101010101" pitchFamily="2" charset="-122"/>
            </a:endParaRPr>
          </a:p>
          <a:p>
            <a:r>
              <a:rPr lang="en-US" altLang="zh-CN" sz="1800" dirty="0">
                <a:ea typeface="宋体" panose="02010600030101010101" pitchFamily="2" charset="-122"/>
              </a:rPr>
              <a:t>3.</a:t>
            </a:r>
            <a:r>
              <a:rPr lang="el-GR" altLang="zh-CN" sz="1800" dirty="0"/>
              <a:t>γ-</a:t>
            </a:r>
            <a:r>
              <a:rPr lang="zh-CN" altLang="en-US" sz="1800" dirty="0">
                <a:ea typeface="宋体" panose="02010600030101010101" pitchFamily="2" charset="-122"/>
              </a:rPr>
              <a:t>谷氨酰转移酶 </a:t>
            </a:r>
            <a:r>
              <a:rPr lang="el-GR" altLang="zh-CN" sz="1800" dirty="0"/>
              <a:t>γ</a:t>
            </a:r>
            <a:r>
              <a:rPr lang="zh-CN" altLang="en-US" sz="1800" dirty="0">
                <a:ea typeface="宋体" panose="02010600030101010101" pitchFamily="2" charset="-122"/>
              </a:rPr>
              <a:t>谷氨酰转移酶（</a:t>
            </a:r>
            <a:r>
              <a:rPr lang="en-US" altLang="zh-CN" sz="1800" dirty="0">
                <a:ea typeface="宋体" panose="02010600030101010101" pitchFamily="2" charset="-122"/>
              </a:rPr>
              <a:t>GGT</a:t>
            </a:r>
            <a:r>
              <a:rPr lang="zh-CN" altLang="en-US" sz="1800" dirty="0">
                <a:ea typeface="宋体" panose="02010600030101010101" pitchFamily="2" charset="-122"/>
              </a:rPr>
              <a:t>）参与谷胱甘肽的代谢。血清中</a:t>
            </a:r>
            <a:r>
              <a:rPr lang="en-US" altLang="zh-CN" sz="1800" dirty="0">
                <a:ea typeface="宋体" panose="02010600030101010101" pitchFamily="2" charset="-122"/>
              </a:rPr>
              <a:t>GGT</a:t>
            </a:r>
            <a:r>
              <a:rPr lang="zh-CN" altLang="en-US" sz="1800" dirty="0">
                <a:ea typeface="宋体" panose="02010600030101010101" pitchFamily="2" charset="-122"/>
              </a:rPr>
              <a:t>主要来自肝胆系统，当肝内合成亢进或胆汁排出受阻时，血清中</a:t>
            </a:r>
            <a:r>
              <a:rPr lang="en-US" altLang="zh-CN" sz="1800" dirty="0">
                <a:ea typeface="宋体" panose="02010600030101010101" pitchFamily="2" charset="-122"/>
              </a:rPr>
              <a:t>GGT</a:t>
            </a:r>
            <a:r>
              <a:rPr lang="zh-CN" altLang="en-US" sz="1800" dirty="0">
                <a:ea typeface="宋体" panose="02010600030101010101" pitchFamily="2" charset="-122"/>
              </a:rPr>
              <a:t>增高。</a:t>
            </a:r>
            <a:endParaRPr lang="zh-CN" altLang="en-US" sz="1800" dirty="0">
              <a:ea typeface="宋体" panose="02010600030101010101" pitchFamily="2" charset="-122"/>
            </a:endParaRPr>
          </a:p>
          <a:p>
            <a:r>
              <a:rPr lang="en-US" altLang="zh-CN" sz="1800" dirty="0">
                <a:ea typeface="宋体" panose="02010600030101010101" pitchFamily="2" charset="-122"/>
              </a:rPr>
              <a:t>【</a:t>
            </a:r>
            <a:r>
              <a:rPr lang="zh-CN" altLang="en-US" sz="1800" dirty="0">
                <a:ea typeface="宋体" panose="02010600030101010101" pitchFamily="2" charset="-122"/>
              </a:rPr>
              <a:t>正常参考值</a:t>
            </a:r>
            <a:r>
              <a:rPr lang="en-US" altLang="zh-CN" sz="1800" dirty="0">
                <a:ea typeface="宋体" panose="02010600030101010101" pitchFamily="2" charset="-122"/>
              </a:rPr>
              <a:t>】</a:t>
            </a:r>
            <a:r>
              <a:rPr lang="zh-CN" altLang="en-US" sz="1800" dirty="0">
                <a:ea typeface="宋体" panose="02010600030101010101" pitchFamily="2" charset="-122"/>
              </a:rPr>
              <a:t>连续检测法</a:t>
            </a:r>
            <a:r>
              <a:rPr lang="en-US" altLang="zh-CN" sz="1800" dirty="0">
                <a:ea typeface="宋体" panose="02010600030101010101" pitchFamily="2" charset="-122"/>
              </a:rPr>
              <a:t>(37℃) </a:t>
            </a:r>
            <a:r>
              <a:rPr lang="zh-CN" altLang="en-US" sz="1800" dirty="0">
                <a:ea typeface="宋体" panose="02010600030101010101" pitchFamily="2" charset="-122"/>
              </a:rPr>
              <a:t>成人＜</a:t>
            </a:r>
            <a:r>
              <a:rPr lang="en-US" altLang="zh-CN" sz="1800" dirty="0">
                <a:ea typeface="宋体" panose="02010600030101010101" pitchFamily="2" charset="-122"/>
              </a:rPr>
              <a:t>50 U/L</a:t>
            </a:r>
            <a:r>
              <a:rPr lang="zh-CN" altLang="en-US" sz="1800" dirty="0">
                <a:ea typeface="宋体" panose="02010600030101010101" pitchFamily="2" charset="-122"/>
              </a:rPr>
              <a:t>。</a:t>
            </a:r>
            <a:endParaRPr lang="zh-CN" altLang="en-US" sz="1800" dirty="0">
              <a:ea typeface="宋体" panose="02010600030101010101" pitchFamily="2" charset="-122"/>
            </a:endParaRPr>
          </a:p>
          <a:p>
            <a:r>
              <a:rPr lang="en-US" altLang="zh-CN" sz="1800" dirty="0">
                <a:ea typeface="宋体" panose="02010600030101010101" pitchFamily="2" charset="-122"/>
              </a:rPr>
              <a:t>【</a:t>
            </a:r>
            <a:r>
              <a:rPr lang="zh-CN" altLang="en-US" sz="1800" dirty="0">
                <a:ea typeface="宋体" panose="02010600030101010101" pitchFamily="2" charset="-122"/>
              </a:rPr>
              <a:t>临床意义</a:t>
            </a:r>
            <a:r>
              <a:rPr lang="en-US" altLang="zh-CN" sz="1800" dirty="0">
                <a:ea typeface="宋体" panose="02010600030101010101" pitchFamily="2" charset="-122"/>
              </a:rPr>
              <a:t>】</a:t>
            </a:r>
            <a:r>
              <a:rPr lang="zh-CN" altLang="en-US" sz="1800" dirty="0">
                <a:ea typeface="宋体" panose="02010600030101010101" pitchFamily="2" charset="-122"/>
              </a:rPr>
              <a:t>胆道阻塞性疾病如：原发性胆汁性肝硬化、硬化性胆管炎、肝癌，均可使</a:t>
            </a:r>
            <a:r>
              <a:rPr lang="en-US" altLang="zh-CN" sz="1800" dirty="0">
                <a:ea typeface="宋体" panose="02010600030101010101" pitchFamily="2" charset="-122"/>
              </a:rPr>
              <a:t>GGT</a:t>
            </a:r>
            <a:r>
              <a:rPr lang="zh-CN" altLang="en-US" sz="1800" dirty="0">
                <a:ea typeface="宋体" panose="02010600030101010101" pitchFamily="2" charset="-122"/>
              </a:rPr>
              <a:t>明显升高。脂肪肝、胰腺炎、胰腺肿瘤、前列腺肿瘤等</a:t>
            </a:r>
            <a:r>
              <a:rPr lang="en-US" altLang="zh-CN" sz="1800" dirty="0">
                <a:ea typeface="宋体" panose="02010600030101010101" pitchFamily="2" charset="-122"/>
              </a:rPr>
              <a:t>GGT</a:t>
            </a:r>
            <a:r>
              <a:rPr lang="zh-CN" altLang="en-US" sz="1800" dirty="0">
                <a:ea typeface="宋体" panose="02010600030101010101" pitchFamily="2" charset="-122"/>
              </a:rPr>
              <a:t>亦可轻度增高。</a:t>
            </a:r>
            <a:endParaRPr lang="zh-CN" altLang="en-US" sz="18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61441"/>
          <p:cNvSpPr>
            <a:spLocks noGrp="1"/>
          </p:cNvSpPr>
          <p:nvPr>
            <p:ph type="title" idx="4294967295"/>
          </p:nvPr>
        </p:nvSpPr>
        <p:spPr>
          <a:xfrm>
            <a:off x="2362835" y="644525"/>
            <a:ext cx="7924800" cy="944563"/>
          </a:xfrm>
        </p:spPr>
        <p:txBody>
          <a:bodyPr wrap="square" lIns="91440" tIns="45720" rIns="91440" bIns="45720" anchor="ctr">
            <a:normAutofit fontScale="90000"/>
          </a:bodyPr>
          <a:p>
            <a:pPr marL="0" marR="0" indent="0" algn="ctr" defTabSz="914400" rtl="0" eaLnBrk="1" fontAlgn="auto" latinLnBrk="0" hangingPunct="1">
              <a:lnSpc>
                <a:spcPct val="90000"/>
              </a:lnSpc>
              <a:spcBef>
                <a:spcPct val="0"/>
              </a:spcBef>
              <a:spcAft>
                <a:spcPct val="0"/>
              </a:spcAft>
              <a:buClrTx/>
              <a:buSzTx/>
              <a:buFontTx/>
              <a:buNone/>
            </a:pPr>
            <a:r>
              <a:rPr kumimoji="0" lang="zh-CN" altLang="en-US" sz="6600" b="1" i="0" u="none" strike="noStrike" kern="1200" cap="none" spc="0" normalizeH="0" baseline="0" noProof="1" dirty="0">
                <a:solidFill>
                  <a:srgbClr val="0070C0"/>
                </a:solidFill>
                <a:latin typeface="黑体" panose="02010609060101010101" charset="-122"/>
                <a:ea typeface="黑体" panose="02010609060101010101" charset="-122"/>
                <a:cs typeface="+mn-ea"/>
              </a:rPr>
              <a:t>基本内容</a:t>
            </a:r>
            <a:endParaRPr kumimoji="0" lang="zh-CN" altLang="en-US" sz="4400" b="0" i="0" u="none" strike="noStrike" kern="1200" cap="none" spc="0" normalizeH="0" baseline="0" noProof="1" dirty="0">
              <a:solidFill>
                <a:schemeClr val="tx1"/>
              </a:solidFill>
              <a:latin typeface="黑体" panose="02010609060101010101" charset="-122"/>
              <a:ea typeface="宋体" panose="02010600030101010101" pitchFamily="2" charset="-122"/>
              <a:cs typeface="黑体" panose="02010609060101010101" charset="-122"/>
            </a:endParaRPr>
          </a:p>
        </p:txBody>
      </p:sp>
      <p:grpSp>
        <p:nvGrpSpPr>
          <p:cNvPr id="20482" name="组合 61476"/>
          <p:cNvGrpSpPr/>
          <p:nvPr>
            <p:custDataLst>
              <p:tags r:id="rId1"/>
            </p:custDataLst>
          </p:nvPr>
        </p:nvGrpSpPr>
        <p:grpSpPr>
          <a:xfrm>
            <a:off x="3505200" y="2377758"/>
            <a:ext cx="5410200" cy="665162"/>
            <a:chOff x="1248" y="1947"/>
            <a:chExt cx="3408" cy="419"/>
          </a:xfrm>
        </p:grpSpPr>
        <p:grpSp>
          <p:nvGrpSpPr>
            <p:cNvPr id="20483" name="组合 61451"/>
            <p:cNvGrpSpPr/>
            <p:nvPr/>
          </p:nvGrpSpPr>
          <p:grpSpPr>
            <a:xfrm>
              <a:off x="1248" y="1947"/>
              <a:ext cx="480" cy="419"/>
              <a:chOff x="3174" y="2656"/>
              <a:chExt cx="1549" cy="1351"/>
            </a:xfrm>
          </p:grpSpPr>
          <p:sp>
            <p:nvSpPr>
              <p:cNvPr id="20484" name="六边形 61452"/>
              <p:cNvSpPr/>
              <p:nvPr>
                <p:custDataLst>
                  <p:tags r:id="rId2"/>
                </p:custDataLst>
              </p:nvPr>
            </p:nvSpPr>
            <p:spPr>
              <a:xfrm>
                <a:off x="3187" y="2679"/>
                <a:ext cx="1536" cy="1328"/>
              </a:xfrm>
              <a:prstGeom prst="hexagon">
                <a:avLst>
                  <a:gd name="adj" fmla="val 28915"/>
                  <a:gd name="vf" fmla="val 115470"/>
                </a:avLst>
              </a:prstGeom>
              <a:solidFill>
                <a:srgbClr val="808080"/>
              </a:soli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20485" name="六边形 61453"/>
              <p:cNvSpPr/>
              <p:nvPr>
                <p:custDataLst>
                  <p:tags r:id="rId3"/>
                </p:custDataLst>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sp>
            <p:nvSpPr>
              <p:cNvPr id="20486" name="六边形 61454"/>
              <p:cNvSpPr/>
              <p:nvPr>
                <p:custDataLst>
                  <p:tags r:id="rId4"/>
                </p:custDataLst>
              </p:nvPr>
            </p:nvSpPr>
            <p:spPr>
              <a:xfrm>
                <a:off x="3264" y="2736"/>
                <a:ext cx="1350" cy="1168"/>
              </a:xfrm>
              <a:prstGeom prst="hexagon">
                <a:avLst>
                  <a:gd name="adj" fmla="val 28895"/>
                  <a:gd name="vf" fmla="val 115470"/>
                </a:avLst>
              </a:prstGeom>
              <a:gradFill rotWithShape="1">
                <a:gsLst>
                  <a:gs pos="0">
                    <a:srgbClr val="194C60"/>
                  </a:gs>
                  <a:gs pos="100000">
                    <a:schemeClr val="accent1"/>
                  </a:gs>
                </a:gsLst>
                <a:lin ang="2700000" scaled="1"/>
                <a:tileRect/>
              </a:gradFill>
              <a:ln w="9525" cap="flat" cmpd="sng">
                <a:solidFill>
                  <a:schemeClr val="bg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sp>
          <p:nvSpPr>
            <p:cNvPr id="20487" name="直接连接符 61458"/>
            <p:cNvSpPr/>
            <p:nvPr>
              <p:custDataLst>
                <p:tags r:id="rId5"/>
              </p:custDataLst>
            </p:nvPr>
          </p:nvSpPr>
          <p:spPr>
            <a:xfrm>
              <a:off x="1632" y="2331"/>
              <a:ext cx="3024" cy="0"/>
            </a:xfrm>
            <a:prstGeom prst="line">
              <a:avLst/>
            </a:prstGeom>
            <a:ln w="25400" cap="flat" cmpd="sng">
              <a:solidFill>
                <a:schemeClr val="folHlink"/>
              </a:solidFill>
              <a:prstDash val="sysDot"/>
              <a:round/>
              <a:headEnd type="none" w="med" len="med"/>
              <a:tailEnd type="oval" w="med" len="med"/>
            </a:ln>
          </p:spPr>
        </p:sp>
        <p:sp>
          <p:nvSpPr>
            <p:cNvPr id="20488" name="文本框 61459"/>
            <p:cNvSpPr txBox="1"/>
            <p:nvPr>
              <p:custDataLst>
                <p:tags r:id="rId6"/>
              </p:custDataLst>
            </p:nvPr>
          </p:nvSpPr>
          <p:spPr>
            <a:xfrm>
              <a:off x="2243" y="1960"/>
              <a:ext cx="1562" cy="406"/>
            </a:xfrm>
            <a:prstGeom prst="rect">
              <a:avLst/>
            </a:prstGeom>
            <a:noFill/>
            <a:ln w="9525">
              <a:noFill/>
            </a:ln>
          </p:spPr>
          <p:txBody>
            <a:bodyPr wrap="none" anchor="t">
              <a:spAutoFit/>
            </a:bodyPr>
            <a:p>
              <a:pPr eaLnBrk="0" hangingPunct="0"/>
              <a:r>
                <a:rPr lang="en-US" altLang="zh-CN" sz="3600" b="1" dirty="0">
                  <a:latin typeface="黑体" panose="02010609060101010101" charset="-122"/>
                  <a:ea typeface="黑体" panose="02010609060101010101" charset="-122"/>
                </a:rPr>
                <a:t>  </a:t>
              </a:r>
              <a:r>
                <a:rPr lang="zh-CN" altLang="en-US" sz="3600" b="1" dirty="0">
                  <a:latin typeface="黑体" panose="02010609060101010101" charset="-122"/>
                  <a:ea typeface="黑体" panose="02010609060101010101" charset="-122"/>
                </a:rPr>
                <a:t>血液检查</a:t>
              </a:r>
              <a:endParaRPr lang="zh-CN" altLang="en-US" sz="3600" b="1" dirty="0">
                <a:latin typeface="黑体" panose="02010609060101010101" charset="-122"/>
                <a:ea typeface="黑体" panose="02010609060101010101" charset="-122"/>
              </a:endParaRPr>
            </a:p>
          </p:txBody>
        </p:sp>
        <p:sp>
          <p:nvSpPr>
            <p:cNvPr id="20489" name="文本框 61460"/>
            <p:cNvSpPr txBox="1"/>
            <p:nvPr>
              <p:custDataLst>
                <p:tags r:id="rId7"/>
              </p:custDataLst>
            </p:nvPr>
          </p:nvSpPr>
          <p:spPr>
            <a:xfrm>
              <a:off x="1373" y="2009"/>
              <a:ext cx="222" cy="290"/>
            </a:xfrm>
            <a:prstGeom prst="rect">
              <a:avLst/>
            </a:prstGeom>
            <a:noFill/>
            <a:ln w="9525">
              <a:noFill/>
            </a:ln>
          </p:spPr>
          <p:txBody>
            <a:bodyPr wrap="none" anchor="t">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1</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20490" name="组合 61477"/>
          <p:cNvGrpSpPr/>
          <p:nvPr>
            <p:custDataLst>
              <p:tags r:id="rId8"/>
            </p:custDataLst>
          </p:nvPr>
        </p:nvGrpSpPr>
        <p:grpSpPr>
          <a:xfrm>
            <a:off x="3505200" y="3298508"/>
            <a:ext cx="5437188" cy="665162"/>
            <a:chOff x="1248" y="2509"/>
            <a:chExt cx="3425" cy="419"/>
          </a:xfrm>
        </p:grpSpPr>
        <p:grpSp>
          <p:nvGrpSpPr>
            <p:cNvPr id="20491" name="组合 61461"/>
            <p:cNvGrpSpPr/>
            <p:nvPr/>
          </p:nvGrpSpPr>
          <p:grpSpPr>
            <a:xfrm>
              <a:off x="1248" y="2509"/>
              <a:ext cx="480" cy="419"/>
              <a:chOff x="1110" y="2656"/>
              <a:chExt cx="1549" cy="1351"/>
            </a:xfrm>
          </p:grpSpPr>
          <p:sp>
            <p:nvSpPr>
              <p:cNvPr id="20492" name="六边形 61462"/>
              <p:cNvSpPr/>
              <p:nvPr>
                <p:custDataLst>
                  <p:tags r:id="rId9"/>
                </p:custDataLst>
              </p:nvPr>
            </p:nvSpPr>
            <p:spPr>
              <a:xfrm>
                <a:off x="1123" y="2679"/>
                <a:ext cx="1536" cy="1328"/>
              </a:xfrm>
              <a:prstGeom prst="hexagon">
                <a:avLst>
                  <a:gd name="adj" fmla="val 28915"/>
                  <a:gd name="vf" fmla="val 115470"/>
                </a:avLst>
              </a:prstGeom>
              <a:solidFill>
                <a:srgbClr val="808080"/>
              </a:soli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20493" name="六边形 61463"/>
              <p:cNvSpPr/>
              <p:nvPr>
                <p:custDataLst>
                  <p:tags r:id="rId10"/>
                </p:custDataLst>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sp>
            <p:nvSpPr>
              <p:cNvPr id="20494" name="六边形 61464"/>
              <p:cNvSpPr/>
              <p:nvPr>
                <p:custDataLst>
                  <p:tags r:id="rId11"/>
                </p:custDataLst>
              </p:nvPr>
            </p:nvSpPr>
            <p:spPr>
              <a:xfrm>
                <a:off x="1200" y="2736"/>
                <a:ext cx="1350" cy="1168"/>
              </a:xfrm>
              <a:prstGeom prst="hexagon">
                <a:avLst>
                  <a:gd name="adj" fmla="val 28895"/>
                  <a:gd name="vf" fmla="val 115470"/>
                </a:avLst>
              </a:prstGeom>
              <a:gradFill rotWithShape="1">
                <a:gsLst>
                  <a:gs pos="0">
                    <a:srgbClr val="1B2A52"/>
                  </a:gs>
                  <a:gs pos="100000">
                    <a:schemeClr val="hlink"/>
                  </a:gs>
                </a:gsLst>
                <a:lin ang="2700000" scaled="1"/>
                <a:tileRect/>
              </a:gradFill>
              <a:ln w="9525" cap="flat" cmpd="sng">
                <a:solidFill>
                  <a:schemeClr val="bg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sp>
          <p:nvSpPr>
            <p:cNvPr id="20495" name="直接连接符 61469"/>
            <p:cNvSpPr/>
            <p:nvPr>
              <p:custDataLst>
                <p:tags r:id="rId12"/>
              </p:custDataLst>
            </p:nvPr>
          </p:nvSpPr>
          <p:spPr>
            <a:xfrm>
              <a:off x="1632" y="2893"/>
              <a:ext cx="3024" cy="0"/>
            </a:xfrm>
            <a:prstGeom prst="line">
              <a:avLst/>
            </a:prstGeom>
            <a:ln w="25400" cap="flat" cmpd="sng">
              <a:solidFill>
                <a:schemeClr val="folHlink"/>
              </a:solidFill>
              <a:prstDash val="sysDot"/>
              <a:round/>
              <a:headEnd type="none" w="med" len="med"/>
              <a:tailEnd type="oval" w="med" len="med"/>
            </a:ln>
          </p:spPr>
        </p:sp>
        <p:sp>
          <p:nvSpPr>
            <p:cNvPr id="20496" name="文本框 61470"/>
            <p:cNvSpPr txBox="1"/>
            <p:nvPr>
              <p:custDataLst>
                <p:tags r:id="rId13"/>
              </p:custDataLst>
            </p:nvPr>
          </p:nvSpPr>
          <p:spPr>
            <a:xfrm>
              <a:off x="2243" y="2509"/>
              <a:ext cx="2430" cy="406"/>
            </a:xfrm>
            <a:prstGeom prst="rect">
              <a:avLst/>
            </a:prstGeom>
            <a:noFill/>
            <a:ln w="9525">
              <a:noFill/>
            </a:ln>
          </p:spPr>
          <p:txBody>
            <a:bodyPr wrap="none" anchor="t">
              <a:spAutoFit/>
            </a:bodyPr>
            <a:p>
              <a:pPr algn="l" eaLnBrk="0" hangingPunct="0"/>
              <a:r>
                <a:rPr lang="en-US" altLang="zh-CN" sz="3600" b="1" dirty="0">
                  <a:latin typeface="黑体" panose="02010609060101010101" charset="-122"/>
                  <a:ea typeface="黑体" panose="02010609060101010101" charset="-122"/>
                </a:rPr>
                <a:t>  </a:t>
              </a:r>
              <a:r>
                <a:rPr lang="zh-CN" altLang="en-US" sz="3600" b="1" dirty="0">
                  <a:latin typeface="黑体" panose="02010609060101010101" charset="-122"/>
                  <a:ea typeface="黑体" panose="02010609060101010101" charset="-122"/>
                  <a:sym typeface="+mn-ea"/>
                </a:rPr>
                <a:t>尿液与粪便检查</a:t>
              </a:r>
              <a:endParaRPr lang="zh-CN" altLang="en-US" sz="3600" b="1" dirty="0">
                <a:latin typeface="黑体" panose="02010609060101010101" charset="-122"/>
                <a:ea typeface="黑体" panose="02010609060101010101" charset="-122"/>
              </a:endParaRPr>
            </a:p>
          </p:txBody>
        </p:sp>
        <p:sp>
          <p:nvSpPr>
            <p:cNvPr id="20497" name="文本框 61471"/>
            <p:cNvSpPr txBox="1"/>
            <p:nvPr>
              <p:custDataLst>
                <p:tags r:id="rId14"/>
              </p:custDataLst>
            </p:nvPr>
          </p:nvSpPr>
          <p:spPr>
            <a:xfrm>
              <a:off x="1373" y="2571"/>
              <a:ext cx="222" cy="290"/>
            </a:xfrm>
            <a:prstGeom prst="rect">
              <a:avLst/>
            </a:prstGeom>
            <a:noFill/>
            <a:ln w="9525">
              <a:noFill/>
            </a:ln>
          </p:spPr>
          <p:txBody>
            <a:bodyPr wrap="none" anchor="t">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2</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2" name="组合 61476"/>
          <p:cNvGrpSpPr/>
          <p:nvPr>
            <p:custDataLst>
              <p:tags r:id="rId15"/>
            </p:custDataLst>
          </p:nvPr>
        </p:nvGrpSpPr>
        <p:grpSpPr>
          <a:xfrm>
            <a:off x="3507740" y="4149408"/>
            <a:ext cx="5410200" cy="665162"/>
            <a:chOff x="1248" y="1947"/>
            <a:chExt cx="3408" cy="419"/>
          </a:xfrm>
        </p:grpSpPr>
        <p:grpSp>
          <p:nvGrpSpPr>
            <p:cNvPr id="3" name="组合 61451"/>
            <p:cNvGrpSpPr/>
            <p:nvPr/>
          </p:nvGrpSpPr>
          <p:grpSpPr>
            <a:xfrm>
              <a:off x="1248" y="1947"/>
              <a:ext cx="480" cy="419"/>
              <a:chOff x="3174" y="2656"/>
              <a:chExt cx="1549" cy="1351"/>
            </a:xfrm>
          </p:grpSpPr>
          <p:sp>
            <p:nvSpPr>
              <p:cNvPr id="4" name="六边形 61452"/>
              <p:cNvSpPr/>
              <p:nvPr>
                <p:custDataLst>
                  <p:tags r:id="rId16"/>
                </p:custDataLst>
              </p:nvPr>
            </p:nvSpPr>
            <p:spPr>
              <a:xfrm>
                <a:off x="3187" y="2679"/>
                <a:ext cx="1536" cy="1328"/>
              </a:xfrm>
              <a:prstGeom prst="hexagon">
                <a:avLst>
                  <a:gd name="adj" fmla="val 28915"/>
                  <a:gd name="vf" fmla="val 115470"/>
                </a:avLst>
              </a:prstGeom>
              <a:solidFill>
                <a:srgbClr val="808080"/>
              </a:soli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5" name="六边形 61453"/>
              <p:cNvSpPr/>
              <p:nvPr>
                <p:custDataLst>
                  <p:tags r:id="rId17"/>
                </p:custDataLst>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sp>
            <p:nvSpPr>
              <p:cNvPr id="6" name="六边形 61454"/>
              <p:cNvSpPr/>
              <p:nvPr>
                <p:custDataLst>
                  <p:tags r:id="rId18"/>
                </p:custDataLst>
              </p:nvPr>
            </p:nvSpPr>
            <p:spPr>
              <a:xfrm>
                <a:off x="3264" y="2736"/>
                <a:ext cx="1350" cy="1168"/>
              </a:xfrm>
              <a:prstGeom prst="hexagon">
                <a:avLst>
                  <a:gd name="adj" fmla="val 28895"/>
                  <a:gd name="vf" fmla="val 115470"/>
                </a:avLst>
              </a:prstGeom>
              <a:gradFill rotWithShape="1">
                <a:gsLst>
                  <a:gs pos="0">
                    <a:srgbClr val="194C60"/>
                  </a:gs>
                  <a:gs pos="100000">
                    <a:schemeClr val="accent1"/>
                  </a:gs>
                </a:gsLst>
                <a:lin ang="2700000" scaled="1"/>
                <a:tileRect/>
              </a:gradFill>
              <a:ln w="9525" cap="flat" cmpd="sng">
                <a:solidFill>
                  <a:schemeClr val="bg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sp>
          <p:nvSpPr>
            <p:cNvPr id="7" name="直接连接符 61458"/>
            <p:cNvSpPr/>
            <p:nvPr>
              <p:custDataLst>
                <p:tags r:id="rId19"/>
              </p:custDataLst>
            </p:nvPr>
          </p:nvSpPr>
          <p:spPr>
            <a:xfrm>
              <a:off x="1632" y="2331"/>
              <a:ext cx="3024" cy="0"/>
            </a:xfrm>
            <a:prstGeom prst="line">
              <a:avLst/>
            </a:prstGeom>
            <a:ln w="25400" cap="flat" cmpd="sng">
              <a:solidFill>
                <a:schemeClr val="folHlink"/>
              </a:solidFill>
              <a:prstDash val="sysDot"/>
              <a:round/>
              <a:headEnd type="none" w="med" len="med"/>
              <a:tailEnd type="oval" w="med" len="med"/>
            </a:ln>
          </p:spPr>
        </p:sp>
        <p:sp>
          <p:nvSpPr>
            <p:cNvPr id="8" name="文本框 61459"/>
            <p:cNvSpPr txBox="1"/>
            <p:nvPr>
              <p:custDataLst>
                <p:tags r:id="rId20"/>
              </p:custDataLst>
            </p:nvPr>
          </p:nvSpPr>
          <p:spPr>
            <a:xfrm>
              <a:off x="2243" y="1960"/>
              <a:ext cx="1852" cy="406"/>
            </a:xfrm>
            <a:prstGeom prst="rect">
              <a:avLst/>
            </a:prstGeom>
            <a:noFill/>
            <a:ln w="9525">
              <a:noFill/>
            </a:ln>
          </p:spPr>
          <p:txBody>
            <a:bodyPr wrap="none" anchor="t">
              <a:spAutoFit/>
            </a:bodyPr>
            <a:p>
              <a:pPr eaLnBrk="0" hangingPunct="0"/>
              <a:r>
                <a:rPr lang="en-US" altLang="zh-CN" sz="3600" b="1" dirty="0">
                  <a:latin typeface="黑体" panose="02010609060101010101" charset="-122"/>
                  <a:ea typeface="黑体" panose="02010609060101010101" charset="-122"/>
                </a:rPr>
                <a:t>  </a:t>
              </a:r>
              <a:r>
                <a:rPr lang="zh-CN" altLang="en-US" sz="3600" b="1" dirty="0">
                  <a:latin typeface="黑体" panose="02010609060101010101" charset="-122"/>
                  <a:ea typeface="黑体" panose="02010609060101010101" charset="-122"/>
                </a:rPr>
                <a:t>肝功能检查</a:t>
              </a:r>
              <a:endParaRPr lang="zh-CN" altLang="en-US" sz="3600" b="1" dirty="0">
                <a:latin typeface="黑体" panose="02010609060101010101" charset="-122"/>
                <a:ea typeface="黑体" panose="02010609060101010101" charset="-122"/>
              </a:endParaRPr>
            </a:p>
          </p:txBody>
        </p:sp>
        <p:sp>
          <p:nvSpPr>
            <p:cNvPr id="9" name="文本框 61460"/>
            <p:cNvSpPr txBox="1"/>
            <p:nvPr>
              <p:custDataLst>
                <p:tags r:id="rId21"/>
              </p:custDataLst>
            </p:nvPr>
          </p:nvSpPr>
          <p:spPr>
            <a:xfrm>
              <a:off x="1373" y="2009"/>
              <a:ext cx="222" cy="290"/>
            </a:xfrm>
            <a:prstGeom prst="rect">
              <a:avLst/>
            </a:prstGeom>
            <a:noFill/>
            <a:ln w="9525">
              <a:noFill/>
            </a:ln>
          </p:spPr>
          <p:txBody>
            <a:bodyPr wrap="none" anchor="t">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3</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10" name="组合 61477"/>
          <p:cNvGrpSpPr/>
          <p:nvPr>
            <p:custDataLst>
              <p:tags r:id="rId22"/>
            </p:custDataLst>
          </p:nvPr>
        </p:nvGrpSpPr>
        <p:grpSpPr>
          <a:xfrm>
            <a:off x="3507740" y="5070158"/>
            <a:ext cx="5410200" cy="665162"/>
            <a:chOff x="1248" y="2509"/>
            <a:chExt cx="3408" cy="419"/>
          </a:xfrm>
        </p:grpSpPr>
        <p:grpSp>
          <p:nvGrpSpPr>
            <p:cNvPr id="11" name="组合 61461"/>
            <p:cNvGrpSpPr/>
            <p:nvPr/>
          </p:nvGrpSpPr>
          <p:grpSpPr>
            <a:xfrm>
              <a:off x="1248" y="2509"/>
              <a:ext cx="480" cy="419"/>
              <a:chOff x="1110" y="2656"/>
              <a:chExt cx="1549" cy="1351"/>
            </a:xfrm>
          </p:grpSpPr>
          <p:sp>
            <p:nvSpPr>
              <p:cNvPr id="12" name="六边形 61462"/>
              <p:cNvSpPr/>
              <p:nvPr>
                <p:custDataLst>
                  <p:tags r:id="rId23"/>
                </p:custDataLst>
              </p:nvPr>
            </p:nvSpPr>
            <p:spPr>
              <a:xfrm>
                <a:off x="1123" y="2679"/>
                <a:ext cx="1536" cy="1328"/>
              </a:xfrm>
              <a:prstGeom prst="hexagon">
                <a:avLst>
                  <a:gd name="adj" fmla="val 28915"/>
                  <a:gd name="vf" fmla="val 115470"/>
                </a:avLst>
              </a:prstGeom>
              <a:solidFill>
                <a:srgbClr val="808080"/>
              </a:soli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13" name="六边形 61463"/>
              <p:cNvSpPr/>
              <p:nvPr>
                <p:custDataLst>
                  <p:tags r:id="rId24"/>
                </p:custDataLst>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sp>
            <p:nvSpPr>
              <p:cNvPr id="14" name="六边形 61464"/>
              <p:cNvSpPr/>
              <p:nvPr>
                <p:custDataLst>
                  <p:tags r:id="rId25"/>
                </p:custDataLst>
              </p:nvPr>
            </p:nvSpPr>
            <p:spPr>
              <a:xfrm>
                <a:off x="1200" y="2736"/>
                <a:ext cx="1350" cy="1168"/>
              </a:xfrm>
              <a:prstGeom prst="hexagon">
                <a:avLst>
                  <a:gd name="adj" fmla="val 28895"/>
                  <a:gd name="vf" fmla="val 115470"/>
                </a:avLst>
              </a:prstGeom>
              <a:gradFill rotWithShape="1">
                <a:gsLst>
                  <a:gs pos="0">
                    <a:srgbClr val="1B2A52"/>
                  </a:gs>
                  <a:gs pos="100000">
                    <a:schemeClr val="hlink"/>
                  </a:gs>
                </a:gsLst>
                <a:lin ang="2700000" scaled="1"/>
                <a:tileRect/>
              </a:gradFill>
              <a:ln w="9525" cap="flat" cmpd="sng">
                <a:solidFill>
                  <a:schemeClr val="bg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sp>
          <p:nvSpPr>
            <p:cNvPr id="15" name="直接连接符 61469"/>
            <p:cNvSpPr/>
            <p:nvPr>
              <p:custDataLst>
                <p:tags r:id="rId26"/>
              </p:custDataLst>
            </p:nvPr>
          </p:nvSpPr>
          <p:spPr>
            <a:xfrm>
              <a:off x="1632" y="2893"/>
              <a:ext cx="3024" cy="0"/>
            </a:xfrm>
            <a:prstGeom prst="line">
              <a:avLst/>
            </a:prstGeom>
            <a:ln w="25400" cap="flat" cmpd="sng">
              <a:solidFill>
                <a:schemeClr val="folHlink"/>
              </a:solidFill>
              <a:prstDash val="sysDot"/>
              <a:round/>
              <a:headEnd type="none" w="med" len="med"/>
              <a:tailEnd type="oval" w="med" len="med"/>
            </a:ln>
          </p:spPr>
        </p:sp>
        <p:sp>
          <p:nvSpPr>
            <p:cNvPr id="16" name="文本框 61470"/>
            <p:cNvSpPr txBox="1"/>
            <p:nvPr>
              <p:custDataLst>
                <p:tags r:id="rId27"/>
              </p:custDataLst>
            </p:nvPr>
          </p:nvSpPr>
          <p:spPr>
            <a:xfrm>
              <a:off x="2243" y="2509"/>
              <a:ext cx="1852" cy="406"/>
            </a:xfrm>
            <a:prstGeom prst="rect">
              <a:avLst/>
            </a:prstGeom>
            <a:noFill/>
            <a:ln w="9525">
              <a:noFill/>
            </a:ln>
          </p:spPr>
          <p:txBody>
            <a:bodyPr wrap="none" anchor="t">
              <a:spAutoFit/>
            </a:bodyPr>
            <a:p>
              <a:pPr algn="l" eaLnBrk="0" hangingPunct="0"/>
              <a:r>
                <a:rPr lang="en-US" altLang="zh-CN" sz="3600" b="1" dirty="0">
                  <a:latin typeface="黑体" panose="02010609060101010101" charset="-122"/>
                  <a:ea typeface="黑体" panose="02010609060101010101" charset="-122"/>
                </a:rPr>
                <a:t>  </a:t>
              </a:r>
              <a:r>
                <a:rPr lang="zh-CN" altLang="en-US" sz="3600" b="1" dirty="0">
                  <a:latin typeface="黑体" panose="02010609060101010101" charset="-122"/>
                  <a:ea typeface="黑体" panose="02010609060101010101" charset="-122"/>
                  <a:sym typeface="+mn-ea"/>
                </a:rPr>
                <a:t>肾功能检查</a:t>
              </a:r>
              <a:endParaRPr lang="zh-CN" altLang="en-US" sz="3600" b="1" dirty="0">
                <a:latin typeface="黑体" panose="02010609060101010101" charset="-122"/>
                <a:ea typeface="黑体" panose="02010609060101010101" charset="-122"/>
              </a:endParaRPr>
            </a:p>
          </p:txBody>
        </p:sp>
        <p:sp>
          <p:nvSpPr>
            <p:cNvPr id="17" name="文本框 61471"/>
            <p:cNvSpPr txBox="1"/>
            <p:nvPr>
              <p:custDataLst>
                <p:tags r:id="rId28"/>
              </p:custDataLst>
            </p:nvPr>
          </p:nvSpPr>
          <p:spPr>
            <a:xfrm>
              <a:off x="1373" y="2571"/>
              <a:ext cx="222" cy="290"/>
            </a:xfrm>
            <a:prstGeom prst="rect">
              <a:avLst/>
            </a:prstGeom>
            <a:noFill/>
            <a:ln w="9525">
              <a:noFill/>
            </a:ln>
          </p:spPr>
          <p:txBody>
            <a:bodyPr wrap="none" anchor="t">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4</a:t>
              </a:r>
              <a:endParaRPr lang="en-US" altLang="zh-CN" sz="2400" b="1" dirty="0">
                <a:solidFill>
                  <a:schemeClr val="bg1"/>
                </a:solidFill>
                <a:latin typeface="Arial" panose="020B0604020202020204" pitchFamily="34" charset="0"/>
                <a:ea typeface="宋体" panose="02010600030101010101" pitchFamily="2" charset="-122"/>
              </a:endParaRPr>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内容占位符 2"/>
          <p:cNvSpPr>
            <a:spLocks noGrp="1"/>
          </p:cNvSpPr>
          <p:nvPr>
            <p:ph idx="1"/>
          </p:nvPr>
        </p:nvSpPr>
        <p:spPr/>
        <p:txBody>
          <a:bodyPr vert="horz" wrap="square" lIns="91440" tIns="45720" rIns="91440" bIns="45720" anchor="t" anchorCtr="0"/>
          <a:p>
            <a:r>
              <a:rPr lang="zh-CN" altLang="zh-CN" sz="2400" dirty="0">
                <a:ea typeface="宋体" panose="02010600030101010101" pitchFamily="2" charset="-122"/>
              </a:rPr>
              <a:t>四、脂类代谢功能检测</a:t>
            </a:r>
            <a:endParaRPr lang="zh-CN" altLang="zh-CN" sz="2400" dirty="0">
              <a:ea typeface="宋体" panose="02010600030101010101" pitchFamily="2" charset="-122"/>
            </a:endParaRPr>
          </a:p>
          <a:p>
            <a:r>
              <a:rPr lang="zh-CN" altLang="zh-CN" sz="2400" dirty="0">
                <a:ea typeface="宋体" panose="02010600030101010101" pitchFamily="2" charset="-122"/>
              </a:rPr>
              <a:t>血清脂类包括胆固醇、胆固醇酯、磷脂、甘油三酯及游离脂肪酸。当肝细胞损伤时，脂肪代谢发生异常，因此测定血浆脂蛋白及脂类成分，尤其是胆固醇及胆固醇酯的改变，是评价肝脏对脂类代谢功能的重要手段。在严重肝病时，因肝细胞对酰基转移酶的合成和分泌功能降低，使血中胆固醇及其他脂类减少。在肝脏合成磷脂发生障碍时，会造成脂肪运输障碍而导致肝细胞内脂肪沉积，形成脂肪肝。除了可作为脂质代谢紊乱及有关疾病的诊断指标外，还可协助诊断原发性胆汁性肝硬化、肾病综合征、肝硬化及吸收不良综合征等。</a:t>
            </a:r>
            <a:endParaRPr lang="zh-CN" altLang="zh-CN" sz="2400" dirty="0">
              <a:ea typeface="宋体" panose="02010600030101010101" pitchFamily="2" charset="-122"/>
            </a:endParaRPr>
          </a:p>
          <a:p>
            <a:endParaRPr lang="zh-CN" altLang="en-US" dirty="0">
              <a:ea typeface="宋体" panose="02010600030101010101" pitchFamily="2" charset="-122"/>
            </a:endParaRPr>
          </a:p>
        </p:txBody>
      </p:sp>
      <p:sp>
        <p:nvSpPr>
          <p:cNvPr id="5" name="矩形 4"/>
          <p:cNvSpPr/>
          <p:nvPr/>
        </p:nvSpPr>
        <p:spPr>
          <a:xfrm>
            <a:off x="214630" y="0"/>
            <a:ext cx="3835400" cy="706755"/>
          </a:xfrm>
          <a:prstGeom prst="rect">
            <a:avLst/>
          </a:prstGeom>
          <a:noFill/>
          <a:ln w="9525">
            <a:noFill/>
          </a:ln>
        </p:spPr>
        <p:txBody>
          <a:bodyPr vert="horz" wrap="square" lIns="91440" tIns="45720" rIns="91440" bIns="45720" rtlCol="0" anchor="ctr">
            <a:normAutofit fontScale="70000"/>
          </a:bodyPr>
          <a:p>
            <a:pPr lvl="0" algn="l" fontAlgn="auto">
              <a:lnSpc>
                <a:spcPct val="90000"/>
              </a:lnSpc>
              <a:buClrTx/>
              <a:buSzTx/>
              <a:buFontTx/>
            </a:pPr>
            <a:r>
              <a:rPr lang="zh-CN" altLang="en-US" sz="4000" dirty="0">
                <a:solidFill>
                  <a:schemeClr val="tx1"/>
                </a:solidFill>
                <a:latin typeface="黑体" panose="02010609060101010101" charset="-122"/>
                <a:ea typeface="黑体" panose="02010609060101010101" charset="-122"/>
                <a:cs typeface="黑体" panose="02010609060101010101" charset="-122"/>
                <a:sym typeface="+mn-ea"/>
              </a:rPr>
              <a:t>四、脂类代谢功能检测</a:t>
            </a:r>
            <a:endParaRPr lang="zh-CN" altLang="en-US" sz="4000"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内容占位符 2"/>
          <p:cNvSpPr>
            <a:spLocks noGrp="1"/>
          </p:cNvSpPr>
          <p:nvPr>
            <p:ph idx="1"/>
          </p:nvPr>
        </p:nvSpPr>
        <p:spPr/>
        <p:txBody>
          <a:bodyPr vert="horz" wrap="square" lIns="91440" tIns="45720" rIns="91440" bIns="45720" anchor="t" anchorCtr="0">
            <a:normAutofit lnSpcReduction="10000"/>
          </a:bodyPr>
          <a:p>
            <a:r>
              <a:rPr lang="en-US" altLang="zh-CN" sz="1600" dirty="0">
                <a:ea typeface="宋体" panose="02010600030101010101" pitchFamily="2" charset="-122"/>
              </a:rPr>
              <a:t>1.</a:t>
            </a:r>
            <a:r>
              <a:rPr lang="zh-CN" altLang="en-US" sz="1600" dirty="0">
                <a:ea typeface="宋体" panose="02010600030101010101" pitchFamily="2" charset="-122"/>
              </a:rPr>
              <a:t>总胆固醇测定（</a:t>
            </a:r>
            <a:r>
              <a:rPr lang="en-US" altLang="zh-CN" sz="1600" dirty="0">
                <a:ea typeface="宋体" panose="02010600030101010101" pitchFamily="2" charset="-122"/>
              </a:rPr>
              <a:t>TC</a:t>
            </a:r>
            <a:r>
              <a:rPr lang="zh-CN" altLang="en-US" sz="1600" dirty="0">
                <a:ea typeface="宋体" panose="02010600030101010101" pitchFamily="2" charset="-122"/>
              </a:rPr>
              <a:t>）</a:t>
            </a:r>
            <a:endParaRPr lang="zh-CN" altLang="en-US" sz="1600" dirty="0">
              <a:ea typeface="宋体" panose="02010600030101010101" pitchFamily="2" charset="-122"/>
            </a:endParaRPr>
          </a:p>
          <a:p>
            <a:r>
              <a:rPr lang="en-US" altLang="zh-CN" sz="1600" dirty="0">
                <a:ea typeface="宋体" panose="02010600030101010101" pitchFamily="2" charset="-122"/>
              </a:rPr>
              <a:t>【</a:t>
            </a:r>
            <a:r>
              <a:rPr lang="zh-CN" altLang="en-US" sz="1600" dirty="0">
                <a:ea typeface="宋体" panose="02010600030101010101" pitchFamily="2" charset="-122"/>
              </a:rPr>
              <a:t>正常参考值</a:t>
            </a:r>
            <a:r>
              <a:rPr lang="en-US" altLang="zh-CN" sz="1600" dirty="0">
                <a:ea typeface="宋体" panose="02010600030101010101" pitchFamily="2" charset="-122"/>
              </a:rPr>
              <a:t>】</a:t>
            </a:r>
            <a:r>
              <a:rPr lang="zh-CN" altLang="en-US" sz="1600" dirty="0">
                <a:ea typeface="宋体" panose="02010600030101010101" pitchFamily="2" charset="-122"/>
              </a:rPr>
              <a:t>成人</a:t>
            </a:r>
            <a:r>
              <a:rPr lang="en-US" altLang="zh-CN" sz="1600" dirty="0">
                <a:ea typeface="宋体" panose="02010600030101010101" pitchFamily="2" charset="-122"/>
              </a:rPr>
              <a:t>2.84 </a:t>
            </a:r>
            <a:r>
              <a:rPr lang="zh-CN" altLang="en-US" sz="1600" dirty="0">
                <a:ea typeface="宋体" panose="02010600030101010101" pitchFamily="2" charset="-122"/>
              </a:rPr>
              <a:t>～ </a:t>
            </a:r>
            <a:r>
              <a:rPr lang="en-US" altLang="zh-CN" sz="1600" dirty="0">
                <a:ea typeface="宋体" panose="02010600030101010101" pitchFamily="2" charset="-122"/>
              </a:rPr>
              <a:t>5.17 mmol/L</a:t>
            </a:r>
            <a:endParaRPr lang="en-US" altLang="zh-CN" sz="1600" dirty="0">
              <a:ea typeface="宋体" panose="02010600030101010101" pitchFamily="2" charset="-122"/>
            </a:endParaRPr>
          </a:p>
          <a:p>
            <a:r>
              <a:rPr lang="en-US" altLang="zh-CN" sz="1600" dirty="0">
                <a:ea typeface="宋体" panose="02010600030101010101" pitchFamily="2" charset="-122"/>
              </a:rPr>
              <a:t>              </a:t>
            </a:r>
            <a:r>
              <a:rPr lang="zh-CN" altLang="en-US" sz="1600" dirty="0">
                <a:ea typeface="宋体" panose="02010600030101010101" pitchFamily="2" charset="-122"/>
              </a:rPr>
              <a:t>儿童 </a:t>
            </a:r>
            <a:r>
              <a:rPr lang="en-US" altLang="zh-CN" sz="1600" dirty="0">
                <a:ea typeface="宋体" panose="02010600030101010101" pitchFamily="2" charset="-122"/>
              </a:rPr>
              <a:t>3.1 </a:t>
            </a:r>
            <a:r>
              <a:rPr lang="zh-CN" altLang="en-US" sz="1600" dirty="0">
                <a:ea typeface="宋体" panose="02010600030101010101" pitchFamily="2" charset="-122"/>
              </a:rPr>
              <a:t>～ </a:t>
            </a:r>
            <a:r>
              <a:rPr lang="en-US" altLang="zh-CN" sz="1600" dirty="0">
                <a:ea typeface="宋体" panose="02010600030101010101" pitchFamily="2" charset="-122"/>
              </a:rPr>
              <a:t>5.2 mmol/L</a:t>
            </a:r>
            <a:endParaRPr lang="en-US" altLang="zh-CN" sz="1600" dirty="0">
              <a:ea typeface="宋体" panose="02010600030101010101" pitchFamily="2" charset="-122"/>
            </a:endParaRPr>
          </a:p>
          <a:p>
            <a:r>
              <a:rPr lang="en-US" altLang="zh-CN" sz="1600" dirty="0">
                <a:ea typeface="宋体" panose="02010600030101010101" pitchFamily="2" charset="-122"/>
              </a:rPr>
              <a:t>【</a:t>
            </a:r>
            <a:r>
              <a:rPr lang="zh-CN" altLang="en-US" sz="1600" dirty="0">
                <a:ea typeface="宋体" panose="02010600030101010101" pitchFamily="2" charset="-122"/>
              </a:rPr>
              <a:t>临床意义</a:t>
            </a:r>
            <a:r>
              <a:rPr lang="en-US" altLang="zh-CN" sz="1600" dirty="0">
                <a:ea typeface="宋体" panose="02010600030101010101" pitchFamily="2" charset="-122"/>
              </a:rPr>
              <a:t>】</a:t>
            </a:r>
            <a:r>
              <a:rPr lang="zh-CN" altLang="en-US" sz="1600" dirty="0">
                <a:ea typeface="宋体" panose="02010600030101010101" pitchFamily="2" charset="-122"/>
              </a:rPr>
              <a:t>血清</a:t>
            </a:r>
            <a:r>
              <a:rPr lang="en-US" altLang="zh-CN" sz="1600" dirty="0">
                <a:ea typeface="宋体" panose="02010600030101010101" pitchFamily="2" charset="-122"/>
              </a:rPr>
              <a:t>TC</a:t>
            </a:r>
            <a:r>
              <a:rPr lang="zh-CN" altLang="en-US" sz="1600" dirty="0">
                <a:ea typeface="宋体" panose="02010600030101010101" pitchFamily="2" charset="-122"/>
              </a:rPr>
              <a:t>水平受年龄、家族、性别、遗传、饮食、精神等多种因素影响，且男性高于女性，体力劳动者低于脑力劳动者。因此，很难制定统一的参考值。高胆固醇血症：</a:t>
            </a:r>
            <a:r>
              <a:rPr lang="en-US" altLang="zh-CN" sz="1600" dirty="0">
                <a:ea typeface="宋体" panose="02010600030101010101" pitchFamily="2" charset="-122"/>
              </a:rPr>
              <a:t>TC≥5.72mmol/L</a:t>
            </a:r>
            <a:r>
              <a:rPr lang="zh-CN" altLang="en-US" sz="1600" dirty="0">
                <a:ea typeface="宋体" panose="02010600030101010101" pitchFamily="2" charset="-122"/>
              </a:rPr>
              <a:t>。作为诊断指标，</a:t>
            </a:r>
            <a:r>
              <a:rPr lang="en-US" altLang="zh-CN" sz="1600" dirty="0">
                <a:ea typeface="宋体" panose="02010600030101010101" pitchFamily="2" charset="-122"/>
              </a:rPr>
              <a:t>TC</a:t>
            </a:r>
            <a:r>
              <a:rPr lang="zh-CN" altLang="en-US" sz="1600" dirty="0">
                <a:ea typeface="宋体" panose="02010600030101010101" pitchFamily="2" charset="-122"/>
              </a:rPr>
              <a:t>不特异，也不灵敏，只能作为某些疾病，特别是动脉粥样硬化的一种危险因素。因此，测定</a:t>
            </a:r>
            <a:r>
              <a:rPr lang="en-US" altLang="zh-CN" sz="1600" dirty="0">
                <a:ea typeface="宋体" panose="02010600030101010101" pitchFamily="2" charset="-122"/>
              </a:rPr>
              <a:t>TC</a:t>
            </a:r>
            <a:r>
              <a:rPr lang="zh-CN" altLang="en-US" sz="1600" dirty="0">
                <a:ea typeface="宋体" panose="02010600030101010101" pitchFamily="2" charset="-122"/>
              </a:rPr>
              <a:t>常作为动脉粥样硬化的预防、发病估计、疗效观察的参考指标。</a:t>
            </a:r>
            <a:endParaRPr lang="zh-CN" altLang="en-US" sz="1600" dirty="0">
              <a:ea typeface="宋体" panose="02010600030101010101" pitchFamily="2" charset="-122"/>
            </a:endParaRPr>
          </a:p>
          <a:p>
            <a:r>
              <a:rPr lang="en-US" altLang="zh-CN" sz="1600" dirty="0">
                <a:ea typeface="宋体" panose="02010600030101010101" pitchFamily="2" charset="-122"/>
              </a:rPr>
              <a:t>2.</a:t>
            </a:r>
            <a:r>
              <a:rPr lang="zh-CN" altLang="en-US" sz="1600" dirty="0">
                <a:ea typeface="宋体" panose="02010600030101010101" pitchFamily="2" charset="-122"/>
              </a:rPr>
              <a:t>甘油三酯（</a:t>
            </a:r>
            <a:r>
              <a:rPr lang="en-US" altLang="zh-CN" sz="1600" dirty="0">
                <a:ea typeface="宋体" panose="02010600030101010101" pitchFamily="2" charset="-122"/>
              </a:rPr>
              <a:t>TG</a:t>
            </a:r>
            <a:r>
              <a:rPr lang="zh-CN" altLang="en-US" sz="1600" dirty="0">
                <a:ea typeface="宋体" panose="02010600030101010101" pitchFamily="2" charset="-122"/>
              </a:rPr>
              <a:t>）测定</a:t>
            </a:r>
            <a:endParaRPr lang="zh-CN" altLang="en-US" sz="1600" dirty="0">
              <a:ea typeface="宋体" panose="02010600030101010101" pitchFamily="2" charset="-122"/>
            </a:endParaRPr>
          </a:p>
          <a:p>
            <a:r>
              <a:rPr lang="en-US" altLang="zh-CN" sz="1600" dirty="0">
                <a:ea typeface="宋体" panose="02010600030101010101" pitchFamily="2" charset="-122"/>
              </a:rPr>
              <a:t>【</a:t>
            </a:r>
            <a:r>
              <a:rPr lang="zh-CN" altLang="en-US" sz="1600" dirty="0">
                <a:ea typeface="宋体" panose="02010600030101010101" pitchFamily="2" charset="-122"/>
              </a:rPr>
              <a:t>正常参考值</a:t>
            </a:r>
            <a:r>
              <a:rPr lang="en-US" altLang="zh-CN" sz="1600" dirty="0">
                <a:ea typeface="宋体" panose="02010600030101010101" pitchFamily="2" charset="-122"/>
              </a:rPr>
              <a:t>】0.56 </a:t>
            </a:r>
            <a:r>
              <a:rPr lang="zh-CN" altLang="en-US" sz="1600" dirty="0">
                <a:ea typeface="宋体" panose="02010600030101010101" pitchFamily="2" charset="-122"/>
              </a:rPr>
              <a:t>～ </a:t>
            </a:r>
            <a:r>
              <a:rPr lang="en-US" altLang="zh-CN" sz="1600" dirty="0">
                <a:ea typeface="宋体" panose="02010600030101010101" pitchFamily="2" charset="-122"/>
              </a:rPr>
              <a:t>1.70 mmol</a:t>
            </a:r>
            <a:r>
              <a:rPr lang="zh-CN" altLang="en-US" sz="1600" dirty="0">
                <a:ea typeface="宋体" panose="02010600030101010101" pitchFamily="2" charset="-122"/>
              </a:rPr>
              <a:t>／</a:t>
            </a:r>
            <a:r>
              <a:rPr lang="en-US" altLang="zh-CN" sz="1600" dirty="0">
                <a:ea typeface="宋体" panose="02010600030101010101" pitchFamily="2" charset="-122"/>
              </a:rPr>
              <a:t>L</a:t>
            </a:r>
            <a:r>
              <a:rPr lang="zh-CN" altLang="en-US" sz="1600" dirty="0">
                <a:ea typeface="宋体" panose="02010600030101010101" pitchFamily="2" charset="-122"/>
              </a:rPr>
              <a:t>。</a:t>
            </a:r>
            <a:endParaRPr lang="zh-CN" altLang="en-US" sz="1600" dirty="0">
              <a:ea typeface="宋体" panose="02010600030101010101" pitchFamily="2" charset="-122"/>
            </a:endParaRPr>
          </a:p>
          <a:p>
            <a:r>
              <a:rPr lang="en-US" altLang="zh-CN" sz="1600" dirty="0">
                <a:ea typeface="宋体" panose="02010600030101010101" pitchFamily="2" charset="-122"/>
              </a:rPr>
              <a:t>【</a:t>
            </a:r>
            <a:r>
              <a:rPr lang="zh-CN" altLang="en-US" sz="1600" dirty="0">
                <a:ea typeface="宋体" panose="02010600030101010101" pitchFamily="2" charset="-122"/>
              </a:rPr>
              <a:t>临床意义</a:t>
            </a:r>
            <a:r>
              <a:rPr lang="en-US" altLang="zh-CN" sz="1600" dirty="0">
                <a:ea typeface="宋体" panose="02010600030101010101" pitchFamily="2" charset="-122"/>
              </a:rPr>
              <a:t>】</a:t>
            </a:r>
            <a:r>
              <a:rPr lang="zh-CN" altLang="en-US" sz="1600" dirty="0">
                <a:ea typeface="宋体" panose="02010600030101010101" pitchFamily="2" charset="-122"/>
              </a:rPr>
              <a:t>血清</a:t>
            </a:r>
            <a:r>
              <a:rPr lang="en-US" altLang="zh-CN" sz="1600" dirty="0">
                <a:ea typeface="宋体" panose="02010600030101010101" pitchFamily="2" charset="-122"/>
              </a:rPr>
              <a:t>TG</a:t>
            </a:r>
            <a:r>
              <a:rPr lang="zh-CN" altLang="en-US" sz="1600" dirty="0">
                <a:ea typeface="宋体" panose="02010600030101010101" pitchFamily="2" charset="-122"/>
              </a:rPr>
              <a:t>受生活习惯、饮食和年龄等的影响，在个体内及个体间的波动较大。进食高脂、高糖和高热饮食后，外源性</a:t>
            </a:r>
            <a:r>
              <a:rPr lang="en-US" altLang="zh-CN" sz="1600" dirty="0">
                <a:ea typeface="宋体" panose="02010600030101010101" pitchFamily="2" charset="-122"/>
              </a:rPr>
              <a:t>TG</a:t>
            </a:r>
            <a:r>
              <a:rPr lang="zh-CN" altLang="en-US" sz="1600" dirty="0">
                <a:ea typeface="宋体" panose="02010600030101010101" pitchFamily="2" charset="-122"/>
              </a:rPr>
              <a:t>可明显增高，由于乳糜微粒的分子较大，使血浆浑浊呈乳糜样，称为饮食性脂血。因此，必须在空腹</a:t>
            </a:r>
            <a:r>
              <a:rPr lang="en-US" altLang="zh-CN" sz="1600" dirty="0">
                <a:ea typeface="宋体" panose="02010600030101010101" pitchFamily="2" charset="-122"/>
              </a:rPr>
              <a:t>12</a:t>
            </a:r>
            <a:r>
              <a:rPr lang="zh-CN" altLang="en-US" sz="1600" dirty="0">
                <a:ea typeface="宋体" panose="02010600030101010101" pitchFamily="2" charset="-122"/>
              </a:rPr>
              <a:t>～</a:t>
            </a:r>
            <a:r>
              <a:rPr lang="en-US" altLang="zh-CN" sz="1600" dirty="0">
                <a:ea typeface="宋体" panose="02010600030101010101" pitchFamily="2" charset="-122"/>
              </a:rPr>
              <a:t>16h</a:t>
            </a:r>
            <a:r>
              <a:rPr lang="zh-CN" altLang="en-US" sz="1600" dirty="0">
                <a:ea typeface="宋体" panose="02010600030101010101" pitchFamily="2" charset="-122"/>
              </a:rPr>
              <a:t>后静脉采集测定标本，以减少饮食的影响。</a:t>
            </a:r>
            <a:endParaRPr lang="zh-CN" altLang="en-US" sz="1600" dirty="0">
              <a:ea typeface="宋体" panose="02010600030101010101" pitchFamily="2" charset="-122"/>
            </a:endParaRPr>
          </a:p>
          <a:p>
            <a:r>
              <a:rPr lang="zh-CN" altLang="en-US" sz="1600" dirty="0">
                <a:ea typeface="宋体" panose="02010600030101010101" pitchFamily="2" charset="-122"/>
              </a:rPr>
              <a:t>（</a:t>
            </a:r>
            <a:r>
              <a:rPr lang="en-US" altLang="zh-CN" sz="1600" dirty="0">
                <a:ea typeface="宋体" panose="02010600030101010101" pitchFamily="2" charset="-122"/>
              </a:rPr>
              <a:t>1</a:t>
            </a:r>
            <a:r>
              <a:rPr lang="zh-CN" altLang="en-US" sz="1600" dirty="0">
                <a:ea typeface="宋体" panose="02010600030101010101" pitchFamily="2" charset="-122"/>
              </a:rPr>
              <a:t>）</a:t>
            </a:r>
            <a:r>
              <a:rPr lang="en-US" altLang="zh-CN" sz="1600" dirty="0">
                <a:ea typeface="宋体" panose="02010600030101010101" pitchFamily="2" charset="-122"/>
              </a:rPr>
              <a:t>TG</a:t>
            </a:r>
            <a:r>
              <a:rPr lang="zh-CN" altLang="en-US" sz="1600" dirty="0">
                <a:ea typeface="宋体" panose="02010600030101010101" pitchFamily="2" charset="-122"/>
              </a:rPr>
              <a:t>增高  可见于：冠心病、原发性高脂血症、动脉粥样硬化症、肥胖症、糖尿病、痛风、甲状旁腺功能减退症、肾病综合征、高脂饮食和阻塞性黄疸等。</a:t>
            </a:r>
            <a:endParaRPr lang="zh-CN" altLang="en-US" sz="1600" dirty="0">
              <a:ea typeface="宋体" panose="02010600030101010101" pitchFamily="2" charset="-122"/>
            </a:endParaRPr>
          </a:p>
          <a:p>
            <a:r>
              <a:rPr lang="zh-CN" altLang="en-US" sz="1600" dirty="0">
                <a:ea typeface="宋体" panose="02010600030101010101" pitchFamily="2" charset="-122"/>
              </a:rPr>
              <a:t>（</a:t>
            </a:r>
            <a:r>
              <a:rPr lang="en-US" altLang="zh-CN" sz="1600" dirty="0">
                <a:ea typeface="宋体" panose="02010600030101010101" pitchFamily="2" charset="-122"/>
              </a:rPr>
              <a:t>2</a:t>
            </a:r>
            <a:r>
              <a:rPr lang="zh-CN" altLang="en-US" sz="1600" dirty="0">
                <a:ea typeface="宋体" panose="02010600030101010101" pitchFamily="2" charset="-122"/>
              </a:rPr>
              <a:t>）</a:t>
            </a:r>
            <a:r>
              <a:rPr lang="en-US" altLang="zh-CN" sz="1600" dirty="0">
                <a:ea typeface="宋体" panose="02010600030101010101" pitchFamily="2" charset="-122"/>
              </a:rPr>
              <a:t>TG</a:t>
            </a:r>
            <a:r>
              <a:rPr lang="zh-CN" altLang="en-US" sz="1600" dirty="0">
                <a:ea typeface="宋体" panose="02010600030101010101" pitchFamily="2" charset="-122"/>
              </a:rPr>
              <a:t>减低  可见于：严重的肝脏疾病、吸收不良、甲状腺功能亢进症、肾上腺皮质功能减退症等。</a:t>
            </a:r>
            <a:endParaRPr lang="zh-CN" altLang="en-US" sz="16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内容占位符 2"/>
          <p:cNvSpPr>
            <a:spLocks noGrp="1"/>
          </p:cNvSpPr>
          <p:nvPr>
            <p:ph idx="1"/>
          </p:nvPr>
        </p:nvSpPr>
        <p:spPr>
          <a:xfrm>
            <a:off x="1919288" y="1196975"/>
            <a:ext cx="8229600" cy="4826000"/>
          </a:xfrm>
        </p:spPr>
        <p:txBody>
          <a:bodyPr vert="horz" wrap="square" lIns="91440" tIns="45720" rIns="91440" bIns="45720" anchor="t" anchorCtr="0">
            <a:normAutofit fontScale="90000" lnSpcReduction="10000"/>
          </a:bodyPr>
          <a:p>
            <a:r>
              <a:rPr lang="en-US" altLang="zh-CN" sz="1400" dirty="0">
                <a:ea typeface="宋体" panose="02010600030101010101" pitchFamily="2" charset="-122"/>
              </a:rPr>
              <a:t>3.</a:t>
            </a:r>
            <a:r>
              <a:rPr lang="zh-CN" altLang="zh-CN" sz="1400" dirty="0">
                <a:ea typeface="宋体" panose="02010600030101010101" pitchFamily="2" charset="-122"/>
              </a:rPr>
              <a:t>血清脂蛋白与载脂蛋白检测</a:t>
            </a:r>
            <a:endParaRPr lang="zh-CN" altLang="zh-CN" sz="1400" dirty="0">
              <a:ea typeface="宋体" panose="02010600030101010101" pitchFamily="2" charset="-122"/>
            </a:endParaRPr>
          </a:p>
          <a:p>
            <a:r>
              <a:rPr lang="zh-CN" altLang="zh-CN" sz="1400" dirty="0">
                <a:ea typeface="宋体" panose="02010600030101010101" pitchFamily="2" charset="-122"/>
              </a:rPr>
              <a:t>脂蛋白是血脂在血液中存在、转运及代谢的形式，利用超高速离心法和电泳法可将其分为不同的类型。超高速离心法根据密度不同将脂蛋白分为乳糜微粒、极低密度脂蛋白、低密度脂蛋白、高密度脂蛋白。</a:t>
            </a:r>
            <a:endParaRPr lang="zh-CN" altLang="zh-CN" sz="1400" dirty="0">
              <a:ea typeface="宋体" panose="02010600030101010101" pitchFamily="2" charset="-122"/>
            </a:endParaRPr>
          </a:p>
          <a:p>
            <a:r>
              <a:rPr lang="en-US" altLang="zh-CN" sz="1400" dirty="0">
                <a:ea typeface="宋体" panose="02010600030101010101" pitchFamily="2" charset="-122"/>
              </a:rPr>
              <a:t> </a:t>
            </a:r>
            <a:r>
              <a:rPr lang="zh-CN" altLang="zh-CN" sz="1400" dirty="0">
                <a:ea typeface="宋体" panose="02010600030101010101" pitchFamily="2" charset="-122"/>
              </a:rPr>
              <a:t>（</a:t>
            </a:r>
            <a:r>
              <a:rPr lang="en-US" altLang="zh-CN" sz="1400" dirty="0">
                <a:ea typeface="宋体" panose="02010600030101010101" pitchFamily="2" charset="-122"/>
              </a:rPr>
              <a:t>1</a:t>
            </a:r>
            <a:r>
              <a:rPr lang="zh-CN" altLang="zh-CN" sz="1400" dirty="0">
                <a:ea typeface="宋体" panose="02010600030101010101" pitchFamily="2" charset="-122"/>
              </a:rPr>
              <a:t>）高密度脂蛋（</a:t>
            </a:r>
            <a:r>
              <a:rPr lang="en-US" altLang="zh-CN" sz="1400" dirty="0">
                <a:ea typeface="宋体" panose="02010600030101010101" pitchFamily="2" charset="-122"/>
              </a:rPr>
              <a:t>HDL</a:t>
            </a:r>
            <a:r>
              <a:rPr lang="zh-CN" altLang="zh-CN" sz="1400" dirty="0">
                <a:ea typeface="宋体" panose="02010600030101010101" pitchFamily="2" charset="-122"/>
              </a:rPr>
              <a:t>）是血清中颗粒密度最大的一组脂蛋白，其蛋白质和脂质各占</a:t>
            </a:r>
            <a:r>
              <a:rPr lang="en-US" altLang="zh-CN" sz="1400" dirty="0">
                <a:ea typeface="宋体" panose="02010600030101010101" pitchFamily="2" charset="-122"/>
              </a:rPr>
              <a:t>50</a:t>
            </a:r>
            <a:r>
              <a:rPr lang="zh-CN" altLang="zh-CN" sz="1400" dirty="0">
                <a:ea typeface="宋体" panose="02010600030101010101" pitchFamily="2" charset="-122"/>
              </a:rPr>
              <a:t>％。</a:t>
            </a:r>
            <a:r>
              <a:rPr lang="en-US" altLang="zh-CN" sz="1400" dirty="0">
                <a:ea typeface="宋体" panose="02010600030101010101" pitchFamily="2" charset="-122"/>
              </a:rPr>
              <a:t>HDL</a:t>
            </a:r>
            <a:r>
              <a:rPr lang="zh-CN" altLang="zh-CN" sz="1400" dirty="0">
                <a:ea typeface="宋体" panose="02010600030101010101" pitchFamily="2" charset="-122"/>
              </a:rPr>
              <a:t>水平增高有利于外周组织清除胆固醇，从而防止动脉粥样硬化的发生，故</a:t>
            </a:r>
            <a:r>
              <a:rPr lang="en-US" altLang="zh-CN" sz="1400" dirty="0">
                <a:ea typeface="宋体" panose="02010600030101010101" pitchFamily="2" charset="-122"/>
              </a:rPr>
              <a:t>HDL</a:t>
            </a:r>
            <a:r>
              <a:rPr lang="zh-CN" altLang="zh-CN" sz="1400" dirty="0">
                <a:ea typeface="宋体" panose="02010600030101010101" pitchFamily="2" charset="-122"/>
              </a:rPr>
              <a:t>被认为是抗动脉粥样硬化因子。</a:t>
            </a:r>
            <a:endParaRPr lang="zh-CN" altLang="zh-CN" sz="1400" dirty="0">
              <a:ea typeface="宋体" panose="02010600030101010101" pitchFamily="2" charset="-122"/>
            </a:endParaRPr>
          </a:p>
          <a:p>
            <a:r>
              <a:rPr lang="zh-CN" altLang="zh-CN" sz="1400" dirty="0">
                <a:ea typeface="宋体" panose="02010600030101010101" pitchFamily="2" charset="-122"/>
              </a:rPr>
              <a:t>【正常参考值】</a:t>
            </a:r>
            <a:r>
              <a:rPr lang="en-US" altLang="zh-CN" sz="1400" dirty="0">
                <a:ea typeface="宋体" panose="02010600030101010101" pitchFamily="2" charset="-122"/>
              </a:rPr>
              <a:t>  </a:t>
            </a:r>
            <a:r>
              <a:rPr lang="zh-CN" altLang="zh-CN" sz="1400" dirty="0">
                <a:ea typeface="宋体" panose="02010600030101010101" pitchFamily="2" charset="-122"/>
              </a:rPr>
              <a:t>男性</a:t>
            </a:r>
            <a:r>
              <a:rPr lang="en-US" altLang="zh-CN" sz="1400" dirty="0">
                <a:ea typeface="宋体" panose="02010600030101010101" pitchFamily="2" charset="-122"/>
              </a:rPr>
              <a:t> 1.14 </a:t>
            </a:r>
            <a:r>
              <a:rPr lang="zh-CN" altLang="zh-CN" sz="1400" dirty="0">
                <a:ea typeface="宋体" panose="02010600030101010101" pitchFamily="2" charset="-122"/>
              </a:rPr>
              <a:t>～</a:t>
            </a:r>
            <a:r>
              <a:rPr lang="en-US" altLang="zh-CN" sz="1400" dirty="0">
                <a:ea typeface="宋体" panose="02010600030101010101" pitchFamily="2" charset="-122"/>
              </a:rPr>
              <a:t> 1.76 mmol/L</a:t>
            </a:r>
            <a:endParaRPr lang="zh-CN" altLang="zh-CN" sz="1400" dirty="0">
              <a:ea typeface="宋体" panose="02010600030101010101" pitchFamily="2" charset="-122"/>
            </a:endParaRPr>
          </a:p>
          <a:p>
            <a:r>
              <a:rPr lang="en-US" altLang="zh-CN" sz="1400" dirty="0">
                <a:ea typeface="宋体" panose="02010600030101010101" pitchFamily="2" charset="-122"/>
              </a:rPr>
              <a:t>                </a:t>
            </a:r>
            <a:r>
              <a:rPr lang="zh-CN" altLang="zh-CN" sz="1400" dirty="0">
                <a:ea typeface="宋体" panose="02010600030101010101" pitchFamily="2" charset="-122"/>
              </a:rPr>
              <a:t>女性</a:t>
            </a:r>
            <a:r>
              <a:rPr lang="en-US" altLang="zh-CN" sz="1400" dirty="0">
                <a:ea typeface="宋体" panose="02010600030101010101" pitchFamily="2" charset="-122"/>
              </a:rPr>
              <a:t> 1.22 </a:t>
            </a:r>
            <a:r>
              <a:rPr lang="zh-CN" altLang="zh-CN" sz="1400" dirty="0">
                <a:ea typeface="宋体" panose="02010600030101010101" pitchFamily="2" charset="-122"/>
              </a:rPr>
              <a:t>～</a:t>
            </a:r>
            <a:r>
              <a:rPr lang="en-US" altLang="zh-CN" sz="1400" dirty="0">
                <a:ea typeface="宋体" panose="02010600030101010101" pitchFamily="2" charset="-122"/>
              </a:rPr>
              <a:t> 1.91 mmol/L</a:t>
            </a:r>
            <a:endParaRPr lang="zh-CN" altLang="zh-CN" sz="1400" dirty="0">
              <a:ea typeface="宋体" panose="02010600030101010101" pitchFamily="2" charset="-122"/>
            </a:endParaRPr>
          </a:p>
          <a:p>
            <a:r>
              <a:rPr lang="zh-CN" altLang="zh-CN" sz="1400" dirty="0">
                <a:ea typeface="宋体" panose="02010600030101010101" pitchFamily="2" charset="-122"/>
              </a:rPr>
              <a:t>【临床意义】①</a:t>
            </a:r>
            <a:r>
              <a:rPr lang="en-US" altLang="zh-CN" sz="1400" dirty="0">
                <a:ea typeface="宋体" panose="02010600030101010101" pitchFamily="2" charset="-122"/>
              </a:rPr>
              <a:t>HDL</a:t>
            </a:r>
            <a:r>
              <a:rPr lang="zh-CN" altLang="zh-CN" sz="1400" dirty="0">
                <a:ea typeface="宋体" panose="02010600030101010101" pitchFamily="2" charset="-122"/>
              </a:rPr>
              <a:t>增高</a:t>
            </a:r>
            <a:r>
              <a:rPr lang="en-US" altLang="zh-CN" sz="1400" dirty="0">
                <a:ea typeface="宋体" panose="02010600030101010101" pitchFamily="2" charset="-122"/>
              </a:rPr>
              <a:t>  HDL</a:t>
            </a:r>
            <a:r>
              <a:rPr lang="zh-CN" altLang="zh-CN" sz="1400" dirty="0">
                <a:ea typeface="宋体" panose="02010600030101010101" pitchFamily="2" charset="-122"/>
              </a:rPr>
              <a:t>增高对防止动脉粥样硬化、预防冠心病的发生有重要作用。另外，绝经前女性</a:t>
            </a:r>
            <a:r>
              <a:rPr lang="en-US" altLang="zh-CN" sz="1400" dirty="0">
                <a:ea typeface="宋体" panose="02010600030101010101" pitchFamily="2" charset="-122"/>
              </a:rPr>
              <a:t>HDL</a:t>
            </a:r>
            <a:r>
              <a:rPr lang="zh-CN" altLang="zh-CN" sz="1400" dirty="0">
                <a:ea typeface="宋体" panose="02010600030101010101" pitchFamily="2" charset="-122"/>
              </a:rPr>
              <a:t>水平较高，其冠心病患病率较男性和绝经后女性为低。</a:t>
            </a:r>
            <a:r>
              <a:rPr lang="en-US" altLang="zh-CN" sz="1400" dirty="0">
                <a:ea typeface="宋体" panose="02010600030101010101" pitchFamily="2" charset="-122"/>
              </a:rPr>
              <a:t>HDL</a:t>
            </a:r>
            <a:r>
              <a:rPr lang="zh-CN" altLang="zh-CN" sz="1400" dirty="0">
                <a:ea typeface="宋体" panose="02010600030101010101" pitchFamily="2" charset="-122"/>
              </a:rPr>
              <a:t>增高还可见于慢性肝炎、原发性胆汁性肝硬化等。</a:t>
            </a:r>
            <a:endParaRPr lang="zh-CN" altLang="zh-CN" sz="1400" dirty="0">
              <a:ea typeface="宋体" panose="02010600030101010101" pitchFamily="2" charset="-122"/>
            </a:endParaRPr>
          </a:p>
          <a:p>
            <a:r>
              <a:rPr lang="en-US" altLang="zh-CN" sz="1400" dirty="0">
                <a:ea typeface="宋体" panose="02010600030101010101" pitchFamily="2" charset="-122"/>
              </a:rPr>
              <a:t>②HDL</a:t>
            </a:r>
            <a:r>
              <a:rPr lang="zh-CN" altLang="zh-CN" sz="1400" dirty="0">
                <a:ea typeface="宋体" panose="02010600030101010101" pitchFamily="2" charset="-122"/>
              </a:rPr>
              <a:t>减低</a:t>
            </a:r>
            <a:r>
              <a:rPr lang="en-US" altLang="zh-CN" sz="1400" dirty="0">
                <a:ea typeface="宋体" panose="02010600030101010101" pitchFamily="2" charset="-122"/>
              </a:rPr>
              <a:t>  HDL</a:t>
            </a:r>
            <a:r>
              <a:rPr lang="zh-CN" altLang="zh-CN" sz="1400" dirty="0">
                <a:ea typeface="宋体" panose="02010600030101010101" pitchFamily="2" charset="-122"/>
              </a:rPr>
              <a:t>减低常见于动脉粥样硬化、急性感染、糖尿病、慢性衰竭、肾病综合征，以及应用雄激素、</a:t>
            </a:r>
            <a:r>
              <a:rPr lang="en-US" altLang="zh-CN" sz="1400" dirty="0">
                <a:ea typeface="宋体" panose="02010600030101010101" pitchFamily="2" charset="-122"/>
              </a:rPr>
              <a:t>β</a:t>
            </a:r>
            <a:r>
              <a:rPr lang="zh-CN" altLang="zh-CN" sz="1400" dirty="0">
                <a:ea typeface="宋体" panose="02010600030101010101" pitchFamily="2" charset="-122"/>
              </a:rPr>
              <a:t>一受体阻滞剂和孕酮等药物。吸烟者</a:t>
            </a:r>
            <a:r>
              <a:rPr lang="en-US" altLang="zh-CN" sz="1400" dirty="0">
                <a:ea typeface="宋体" panose="02010600030101010101" pitchFamily="2" charset="-122"/>
              </a:rPr>
              <a:t>HDL</a:t>
            </a:r>
            <a:r>
              <a:rPr lang="zh-CN" altLang="zh-CN" sz="1400" dirty="0">
                <a:ea typeface="宋体" panose="02010600030101010101" pitchFamily="2" charset="-122"/>
              </a:rPr>
              <a:t>可降低，少量饮酒、长期体力活动又可使</a:t>
            </a:r>
            <a:r>
              <a:rPr lang="en-US" altLang="zh-CN" sz="1400" dirty="0">
                <a:ea typeface="宋体" panose="02010600030101010101" pitchFamily="2" charset="-122"/>
              </a:rPr>
              <a:t>HDL</a:t>
            </a:r>
            <a:r>
              <a:rPr lang="zh-CN" altLang="zh-CN" sz="1400" dirty="0">
                <a:ea typeface="宋体" panose="02010600030101010101" pitchFamily="2" charset="-122"/>
              </a:rPr>
              <a:t>升高。</a:t>
            </a:r>
            <a:endParaRPr lang="zh-CN" altLang="zh-CN" sz="1400" dirty="0">
              <a:ea typeface="宋体" panose="02010600030101010101" pitchFamily="2" charset="-122"/>
            </a:endParaRPr>
          </a:p>
          <a:p>
            <a:r>
              <a:rPr lang="zh-CN" altLang="zh-CN" sz="1400" dirty="0">
                <a:ea typeface="宋体" panose="02010600030101010101" pitchFamily="2" charset="-122"/>
              </a:rPr>
              <a:t>（</a:t>
            </a:r>
            <a:r>
              <a:rPr lang="en-US" altLang="zh-CN" sz="1400" dirty="0">
                <a:ea typeface="宋体" panose="02010600030101010101" pitchFamily="2" charset="-122"/>
              </a:rPr>
              <a:t>2</a:t>
            </a:r>
            <a:r>
              <a:rPr lang="zh-CN" altLang="zh-CN" sz="1400" dirty="0">
                <a:ea typeface="宋体" panose="02010600030101010101" pitchFamily="2" charset="-122"/>
              </a:rPr>
              <a:t>）低密度脂蛋白（</a:t>
            </a:r>
            <a:r>
              <a:rPr lang="en-US" altLang="zh-CN" sz="1400" dirty="0">
                <a:ea typeface="宋体" panose="02010600030101010101" pitchFamily="2" charset="-122"/>
              </a:rPr>
              <a:t>LDL</a:t>
            </a:r>
            <a:r>
              <a:rPr lang="zh-CN" altLang="zh-CN" sz="1400" dirty="0">
                <a:ea typeface="宋体" panose="02010600030101010101" pitchFamily="2" charset="-122"/>
              </a:rPr>
              <a:t>）是富含胆固醇的脂蛋白，</a:t>
            </a:r>
            <a:r>
              <a:rPr lang="en-US" altLang="zh-CN" sz="1400" dirty="0">
                <a:ea typeface="宋体" panose="02010600030101010101" pitchFamily="2" charset="-122"/>
              </a:rPr>
              <a:t>LDL</a:t>
            </a:r>
            <a:r>
              <a:rPr lang="zh-CN" altLang="zh-CN" sz="1400" dirty="0">
                <a:ea typeface="宋体" panose="02010600030101010101" pitchFamily="2" charset="-122"/>
              </a:rPr>
              <a:t>经过化学修饰后，其中的</a:t>
            </a:r>
            <a:r>
              <a:rPr lang="en-US" altLang="zh-CN" sz="1400" dirty="0">
                <a:ea typeface="宋体" panose="02010600030101010101" pitchFamily="2" charset="-122"/>
              </a:rPr>
              <a:t>apoB-100</a:t>
            </a:r>
            <a:r>
              <a:rPr lang="zh-CN" altLang="zh-CN" sz="1400" dirty="0">
                <a:ea typeface="宋体" panose="02010600030101010101" pitchFamily="2" charset="-122"/>
              </a:rPr>
              <a:t>变性，通过清道夫受体被吞噬细胞摄取，形成泡沫细胞，导致大量胆固醇沉积并停留在血管壁内，促使动脉壁形成动脉粥样硬化斑块，故</a:t>
            </a:r>
            <a:r>
              <a:rPr lang="en-US" altLang="zh-CN" sz="1400" dirty="0">
                <a:ea typeface="宋体" panose="02010600030101010101" pitchFamily="2" charset="-122"/>
              </a:rPr>
              <a:t>LDL</a:t>
            </a:r>
            <a:r>
              <a:rPr lang="zh-CN" altLang="zh-CN" sz="1400" dirty="0">
                <a:ea typeface="宋体" panose="02010600030101010101" pitchFamily="2" charset="-122"/>
              </a:rPr>
              <a:t>为致动脉粥样硬化的因子。</a:t>
            </a:r>
            <a:endParaRPr lang="zh-CN" altLang="zh-CN" sz="1400" dirty="0">
              <a:ea typeface="宋体" panose="02010600030101010101" pitchFamily="2" charset="-122"/>
            </a:endParaRPr>
          </a:p>
          <a:p>
            <a:r>
              <a:rPr lang="zh-CN" altLang="zh-CN" sz="1400" dirty="0">
                <a:ea typeface="宋体" panose="02010600030101010101" pitchFamily="2" charset="-122"/>
              </a:rPr>
              <a:t>【正常参考值】</a:t>
            </a:r>
            <a:r>
              <a:rPr lang="en-US" altLang="zh-CN" sz="1400" dirty="0">
                <a:ea typeface="宋体" panose="02010600030101010101" pitchFamily="2" charset="-122"/>
              </a:rPr>
              <a:t> 2.1 </a:t>
            </a:r>
            <a:r>
              <a:rPr lang="zh-CN" altLang="zh-CN" sz="1400" dirty="0">
                <a:ea typeface="宋体" panose="02010600030101010101" pitchFamily="2" charset="-122"/>
              </a:rPr>
              <a:t>～ </a:t>
            </a:r>
            <a:r>
              <a:rPr lang="en-US" altLang="zh-CN" sz="1400" dirty="0">
                <a:ea typeface="宋体" panose="02010600030101010101" pitchFamily="2" charset="-122"/>
              </a:rPr>
              <a:t>3.1 mmol/L</a:t>
            </a:r>
            <a:endParaRPr lang="zh-CN" altLang="zh-CN" sz="1400" dirty="0">
              <a:ea typeface="宋体" panose="02010600030101010101" pitchFamily="2" charset="-122"/>
            </a:endParaRPr>
          </a:p>
          <a:p>
            <a:r>
              <a:rPr lang="zh-CN" altLang="zh-CN" sz="1400" dirty="0">
                <a:ea typeface="宋体" panose="02010600030101010101" pitchFamily="2" charset="-122"/>
              </a:rPr>
              <a:t>【临床意义】①</a:t>
            </a:r>
            <a:r>
              <a:rPr lang="en-US" altLang="zh-CN" sz="1400" dirty="0">
                <a:ea typeface="宋体" panose="02010600030101010101" pitchFamily="2" charset="-122"/>
              </a:rPr>
              <a:t>LDL</a:t>
            </a:r>
            <a:r>
              <a:rPr lang="zh-CN" altLang="zh-CN" sz="1400" dirty="0">
                <a:ea typeface="宋体" panose="02010600030101010101" pitchFamily="2" charset="-122"/>
              </a:rPr>
              <a:t>增高</a:t>
            </a:r>
            <a:r>
              <a:rPr lang="en-US" altLang="zh-CN" sz="1400" dirty="0">
                <a:ea typeface="宋体" panose="02010600030101010101" pitchFamily="2" charset="-122"/>
              </a:rPr>
              <a:t>  LDL</a:t>
            </a:r>
            <a:r>
              <a:rPr lang="zh-CN" altLang="zh-CN" sz="1400" dirty="0">
                <a:ea typeface="宋体" panose="02010600030101010101" pitchFamily="2" charset="-122"/>
              </a:rPr>
              <a:t>是动脉粥样硬化的危险因子，</a:t>
            </a:r>
            <a:r>
              <a:rPr lang="en-US" altLang="zh-CN" sz="1400" dirty="0">
                <a:ea typeface="宋体" panose="02010600030101010101" pitchFamily="2" charset="-122"/>
              </a:rPr>
              <a:t>LDL</a:t>
            </a:r>
            <a:r>
              <a:rPr lang="zh-CN" altLang="zh-CN" sz="1400" dirty="0">
                <a:ea typeface="宋体" panose="02010600030101010101" pitchFamily="2" charset="-122"/>
              </a:rPr>
              <a:t>水平增高与冠心病发病呈正相关。遗传性高脂蛋白血症、甲状腺功能减退症、肾病综合征、阻塞性黄疸、肥胖症以及应用雄激素、</a:t>
            </a:r>
            <a:r>
              <a:rPr lang="en-US" altLang="zh-CN" sz="1400" dirty="0">
                <a:ea typeface="宋体" panose="02010600030101010101" pitchFamily="2" charset="-122"/>
              </a:rPr>
              <a:t>β-</a:t>
            </a:r>
            <a:r>
              <a:rPr lang="zh-CN" altLang="zh-CN" sz="1400" dirty="0">
                <a:ea typeface="宋体" panose="02010600030101010101" pitchFamily="2" charset="-122"/>
              </a:rPr>
              <a:t>受体阻滞剂、糖皮质激素等</a:t>
            </a:r>
            <a:r>
              <a:rPr lang="en-US" altLang="zh-CN" sz="1400" dirty="0">
                <a:ea typeface="宋体" panose="02010600030101010101" pitchFamily="2" charset="-122"/>
              </a:rPr>
              <a:t>LDL</a:t>
            </a:r>
            <a:r>
              <a:rPr lang="zh-CN" altLang="zh-CN" sz="1400" dirty="0">
                <a:ea typeface="宋体" panose="02010600030101010101" pitchFamily="2" charset="-122"/>
              </a:rPr>
              <a:t>也增高。</a:t>
            </a:r>
            <a:endParaRPr lang="zh-CN" altLang="zh-CN" sz="1400" dirty="0">
              <a:ea typeface="宋体" panose="02010600030101010101" pitchFamily="2" charset="-122"/>
            </a:endParaRPr>
          </a:p>
          <a:p>
            <a:r>
              <a:rPr lang="zh-CN" altLang="zh-CN" sz="1400" dirty="0">
                <a:ea typeface="宋体" panose="02010600030101010101" pitchFamily="2" charset="-122"/>
              </a:rPr>
              <a:t>②</a:t>
            </a:r>
            <a:r>
              <a:rPr lang="en-US" altLang="zh-CN" sz="1400" dirty="0">
                <a:ea typeface="宋体" panose="02010600030101010101" pitchFamily="2" charset="-122"/>
              </a:rPr>
              <a:t>LDL</a:t>
            </a:r>
            <a:r>
              <a:rPr lang="zh-CN" altLang="zh-CN" sz="1400" dirty="0">
                <a:ea typeface="宋体" panose="02010600030101010101" pitchFamily="2" charset="-122"/>
              </a:rPr>
              <a:t>减低</a:t>
            </a:r>
            <a:r>
              <a:rPr lang="en-US" altLang="zh-CN" sz="1400" dirty="0">
                <a:ea typeface="宋体" panose="02010600030101010101" pitchFamily="2" charset="-122"/>
              </a:rPr>
              <a:t>  LDL</a:t>
            </a:r>
            <a:r>
              <a:rPr lang="zh-CN" altLang="zh-CN" sz="1400" dirty="0">
                <a:ea typeface="宋体" panose="02010600030101010101" pitchFamily="2" charset="-122"/>
              </a:rPr>
              <a:t>减低常见于无</a:t>
            </a:r>
            <a:r>
              <a:rPr lang="en-US" altLang="zh-CN" sz="1400" dirty="0">
                <a:ea typeface="宋体" panose="02010600030101010101" pitchFamily="2" charset="-122"/>
              </a:rPr>
              <a:t>β-</a:t>
            </a:r>
            <a:r>
              <a:rPr lang="zh-CN" altLang="zh-CN" sz="1400" dirty="0">
                <a:ea typeface="宋体" panose="02010600030101010101" pitchFamily="2" charset="-122"/>
              </a:rPr>
              <a:t>脂蛋白血症、甲状腺功能亢进症、吸收不良、肝硬化，以及低脂饮食和运动等。</a:t>
            </a:r>
            <a:endParaRPr lang="zh-CN" altLang="zh-CN" sz="14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内容占位符 2"/>
          <p:cNvSpPr>
            <a:spLocks noGrp="1"/>
          </p:cNvSpPr>
          <p:nvPr>
            <p:ph idx="1"/>
          </p:nvPr>
        </p:nvSpPr>
        <p:spPr/>
        <p:txBody>
          <a:bodyPr vert="horz" wrap="square" lIns="91440" tIns="45720" rIns="91440" bIns="45720" anchor="t" anchorCtr="0"/>
          <a:p>
            <a:r>
              <a:rPr lang="zh-CN" altLang="en-US" sz="2000" dirty="0">
                <a:ea typeface="宋体" panose="02010600030101010101" pitchFamily="2" charset="-122"/>
              </a:rPr>
              <a:t>（</a:t>
            </a:r>
            <a:r>
              <a:rPr lang="en-US" altLang="zh-CN" sz="2000" dirty="0">
                <a:ea typeface="宋体" panose="02010600030101010101" pitchFamily="2" charset="-122"/>
              </a:rPr>
              <a:t>3</a:t>
            </a:r>
            <a:r>
              <a:rPr lang="zh-CN" altLang="en-US" sz="2000" dirty="0">
                <a:ea typeface="宋体" panose="02010600030101010101" pitchFamily="2" charset="-122"/>
              </a:rPr>
              <a:t>）血清载脂蛋白 脂蛋白中的蛋白部分称为载脂蛋白（</a:t>
            </a:r>
            <a:r>
              <a:rPr lang="en-US" altLang="zh-CN" sz="2000" dirty="0">
                <a:ea typeface="宋体" panose="02010600030101010101" pitchFamily="2" charset="-122"/>
              </a:rPr>
              <a:t>apo</a:t>
            </a:r>
            <a:r>
              <a:rPr lang="zh-CN" altLang="en-US" sz="2000" dirty="0">
                <a:ea typeface="宋体" panose="02010600030101010101" pitchFamily="2" charset="-122"/>
              </a:rPr>
              <a:t>），载脂蛋白</a:t>
            </a:r>
            <a:r>
              <a:rPr lang="en-US" altLang="zh-CN" sz="2000" dirty="0">
                <a:ea typeface="宋体" panose="02010600030101010101" pitchFamily="2" charset="-122"/>
              </a:rPr>
              <a:t>A</a:t>
            </a:r>
            <a:r>
              <a:rPr lang="zh-CN" altLang="en-US" sz="2000" dirty="0">
                <a:ea typeface="宋体" panose="02010600030101010101" pitchFamily="2" charset="-122"/>
              </a:rPr>
              <a:t>（</a:t>
            </a:r>
            <a:r>
              <a:rPr lang="en-US" altLang="zh-CN" sz="2000" dirty="0">
                <a:ea typeface="宋体" panose="02010600030101010101" pitchFamily="2" charset="-122"/>
              </a:rPr>
              <a:t>apoA1</a:t>
            </a:r>
            <a:r>
              <a:rPr lang="zh-CN" altLang="en-US" sz="2000" dirty="0">
                <a:ea typeface="宋体" panose="02010600030101010101" pitchFamily="2" charset="-122"/>
              </a:rPr>
              <a:t>）是</a:t>
            </a:r>
            <a:r>
              <a:rPr lang="en-US" altLang="zh-CN" sz="2000" dirty="0">
                <a:ea typeface="宋体" panose="02010600030101010101" pitchFamily="2" charset="-122"/>
              </a:rPr>
              <a:t>HDL</a:t>
            </a:r>
            <a:r>
              <a:rPr lang="zh-CN" altLang="en-US" sz="2000" dirty="0">
                <a:ea typeface="宋体" panose="02010600030101010101" pitchFamily="2" charset="-122"/>
              </a:rPr>
              <a:t>的主要结构蛋白，</a:t>
            </a:r>
            <a:r>
              <a:rPr lang="en-US" altLang="zh-CN" sz="2000" dirty="0">
                <a:ea typeface="宋体" panose="02010600030101010101" pitchFamily="2" charset="-122"/>
              </a:rPr>
              <a:t>apoA</a:t>
            </a:r>
            <a:r>
              <a:rPr lang="zh-CN" altLang="en-US" sz="2000" dirty="0">
                <a:ea typeface="宋体" panose="02010600030101010101" pitchFamily="2" charset="-122"/>
              </a:rPr>
              <a:t>具有清除组织脂质和抗动脉粥样硬化的作用。载脂蛋白</a:t>
            </a:r>
            <a:r>
              <a:rPr lang="en-US" altLang="zh-CN" sz="2000" dirty="0">
                <a:ea typeface="宋体" panose="02010600030101010101" pitchFamily="2" charset="-122"/>
              </a:rPr>
              <a:t>B</a:t>
            </a:r>
            <a:r>
              <a:rPr lang="zh-CN" altLang="en-US" sz="2000" dirty="0">
                <a:ea typeface="宋体" panose="02010600030101010101" pitchFamily="2" charset="-122"/>
              </a:rPr>
              <a:t>（</a:t>
            </a:r>
            <a:r>
              <a:rPr lang="en-US" altLang="zh-CN" sz="2000" dirty="0">
                <a:ea typeface="宋体" panose="02010600030101010101" pitchFamily="2" charset="-122"/>
              </a:rPr>
              <a:t>apoB100</a:t>
            </a:r>
            <a:r>
              <a:rPr lang="zh-CN" altLang="en-US" sz="2000" dirty="0">
                <a:ea typeface="宋体" panose="02010600030101010101" pitchFamily="2" charset="-122"/>
              </a:rPr>
              <a:t>）是</a:t>
            </a:r>
            <a:r>
              <a:rPr lang="en-US" altLang="zh-CN" sz="2000" dirty="0">
                <a:ea typeface="宋体" panose="02010600030101010101" pitchFamily="2" charset="-122"/>
              </a:rPr>
              <a:t>LDL</a:t>
            </a:r>
            <a:r>
              <a:rPr lang="zh-CN" altLang="en-US" sz="2000" dirty="0">
                <a:ea typeface="宋体" panose="02010600030101010101" pitchFamily="2" charset="-122"/>
              </a:rPr>
              <a:t>中含量最多的蛋白质。</a:t>
            </a:r>
            <a:endParaRPr lang="zh-CN" altLang="en-US" sz="2000" dirty="0">
              <a:ea typeface="宋体" panose="02010600030101010101" pitchFamily="2" charset="-122"/>
            </a:endParaRPr>
          </a:p>
          <a:p>
            <a:r>
              <a:rPr lang="en-US" altLang="zh-CN" sz="2000" dirty="0">
                <a:ea typeface="宋体" panose="02010600030101010101" pitchFamily="2" charset="-122"/>
              </a:rPr>
              <a:t>【</a:t>
            </a:r>
            <a:r>
              <a:rPr lang="zh-CN" altLang="en-US" sz="2000" dirty="0">
                <a:ea typeface="宋体" panose="02010600030101010101" pitchFamily="2" charset="-122"/>
              </a:rPr>
              <a:t>正常参考值</a:t>
            </a:r>
            <a:r>
              <a:rPr lang="en-US" altLang="zh-CN" sz="2000" dirty="0">
                <a:ea typeface="宋体" panose="02010600030101010101" pitchFamily="2" charset="-122"/>
              </a:rPr>
              <a:t>】apoA1 </a:t>
            </a:r>
            <a:r>
              <a:rPr lang="zh-CN" altLang="en-US" sz="2000" dirty="0">
                <a:ea typeface="宋体" panose="02010600030101010101" pitchFamily="2" charset="-122"/>
              </a:rPr>
              <a:t>：男性 </a:t>
            </a:r>
            <a:r>
              <a:rPr lang="en-US" altLang="zh-CN" sz="2000" dirty="0">
                <a:ea typeface="宋体" panose="02010600030101010101" pitchFamily="2" charset="-122"/>
              </a:rPr>
              <a:t>0.96 </a:t>
            </a:r>
            <a:r>
              <a:rPr lang="zh-CN" altLang="en-US" sz="2000" dirty="0">
                <a:ea typeface="宋体" panose="02010600030101010101" pitchFamily="2" charset="-122"/>
              </a:rPr>
              <a:t>～ </a:t>
            </a:r>
            <a:r>
              <a:rPr lang="en-US" altLang="zh-CN" sz="2000" dirty="0">
                <a:ea typeface="宋体" panose="02010600030101010101" pitchFamily="2" charset="-122"/>
              </a:rPr>
              <a:t>1.76 mmol/L</a:t>
            </a:r>
            <a:endParaRPr lang="en-US" altLang="zh-CN" sz="2000" dirty="0">
              <a:ea typeface="宋体" panose="02010600030101010101" pitchFamily="2" charset="-122"/>
            </a:endParaRPr>
          </a:p>
          <a:p>
            <a:r>
              <a:rPr lang="zh-CN" altLang="en-US" sz="2000" dirty="0">
                <a:ea typeface="宋体" panose="02010600030101010101" pitchFamily="2" charset="-122"/>
              </a:rPr>
              <a:t>女性 </a:t>
            </a:r>
            <a:r>
              <a:rPr lang="en-US" altLang="zh-CN" sz="2000" dirty="0">
                <a:ea typeface="宋体" panose="02010600030101010101" pitchFamily="2" charset="-122"/>
              </a:rPr>
              <a:t>1.03 </a:t>
            </a:r>
            <a:r>
              <a:rPr lang="zh-CN" altLang="en-US" sz="2000" dirty="0">
                <a:ea typeface="宋体" panose="02010600030101010101" pitchFamily="2" charset="-122"/>
              </a:rPr>
              <a:t>～ </a:t>
            </a:r>
            <a:r>
              <a:rPr lang="en-US" altLang="zh-CN" sz="2000" dirty="0">
                <a:ea typeface="宋体" panose="02010600030101010101" pitchFamily="2" charset="-122"/>
              </a:rPr>
              <a:t>2.03 mmol/L</a:t>
            </a:r>
            <a:endParaRPr lang="en-US" altLang="zh-CN" sz="2000" dirty="0">
              <a:ea typeface="宋体" panose="02010600030101010101" pitchFamily="2" charset="-122"/>
            </a:endParaRPr>
          </a:p>
          <a:p>
            <a:r>
              <a:rPr lang="en-US" altLang="zh-CN" sz="2000" dirty="0">
                <a:ea typeface="宋体" panose="02010600030101010101" pitchFamily="2" charset="-122"/>
              </a:rPr>
              <a:t>             apoB100 </a:t>
            </a:r>
            <a:r>
              <a:rPr lang="zh-CN" altLang="en-US" sz="2000" dirty="0">
                <a:ea typeface="宋体" panose="02010600030101010101" pitchFamily="2" charset="-122"/>
              </a:rPr>
              <a:t>：男性 </a:t>
            </a:r>
            <a:r>
              <a:rPr lang="en-US" altLang="zh-CN" sz="2000" dirty="0">
                <a:ea typeface="宋体" panose="02010600030101010101" pitchFamily="2" charset="-122"/>
              </a:rPr>
              <a:t>0.43 </a:t>
            </a:r>
            <a:r>
              <a:rPr lang="zh-CN" altLang="en-US" sz="2000" dirty="0">
                <a:ea typeface="宋体" panose="02010600030101010101" pitchFamily="2" charset="-122"/>
              </a:rPr>
              <a:t>～ </a:t>
            </a:r>
            <a:r>
              <a:rPr lang="en-US" altLang="zh-CN" sz="2000" dirty="0">
                <a:ea typeface="宋体" panose="02010600030101010101" pitchFamily="2" charset="-122"/>
              </a:rPr>
              <a:t>1.28 mmol/L</a:t>
            </a:r>
            <a:endParaRPr lang="en-US" altLang="zh-CN" sz="2000" dirty="0">
              <a:ea typeface="宋体" panose="02010600030101010101" pitchFamily="2" charset="-122"/>
            </a:endParaRPr>
          </a:p>
          <a:p>
            <a:r>
              <a:rPr lang="zh-CN" altLang="en-US" sz="2000" dirty="0">
                <a:ea typeface="宋体" panose="02010600030101010101" pitchFamily="2" charset="-122"/>
              </a:rPr>
              <a:t>女性 </a:t>
            </a:r>
            <a:r>
              <a:rPr lang="en-US" altLang="zh-CN" sz="2000" dirty="0">
                <a:ea typeface="宋体" panose="02010600030101010101" pitchFamily="2" charset="-122"/>
              </a:rPr>
              <a:t>0.42 </a:t>
            </a:r>
            <a:r>
              <a:rPr lang="zh-CN" altLang="en-US" sz="2000" dirty="0">
                <a:ea typeface="宋体" panose="02010600030101010101" pitchFamily="2" charset="-122"/>
              </a:rPr>
              <a:t>～ </a:t>
            </a:r>
            <a:r>
              <a:rPr lang="en-US" altLang="zh-CN" sz="2000" dirty="0">
                <a:ea typeface="宋体" panose="02010600030101010101" pitchFamily="2" charset="-122"/>
              </a:rPr>
              <a:t>1.12 mmol/L</a:t>
            </a:r>
            <a:endParaRPr lang="en-US" altLang="zh-CN" sz="2000" dirty="0">
              <a:ea typeface="宋体" panose="02010600030101010101" pitchFamily="2" charset="-122"/>
            </a:endParaRPr>
          </a:p>
          <a:p>
            <a:r>
              <a:rPr lang="en-US" altLang="zh-CN" sz="2000" dirty="0">
                <a:ea typeface="宋体" panose="02010600030101010101" pitchFamily="2" charset="-122"/>
              </a:rPr>
              <a:t>【</a:t>
            </a:r>
            <a:r>
              <a:rPr lang="zh-CN" altLang="en-US" sz="2000" dirty="0">
                <a:ea typeface="宋体" panose="02010600030101010101" pitchFamily="2" charset="-122"/>
              </a:rPr>
              <a:t>临床意义</a:t>
            </a:r>
            <a:r>
              <a:rPr lang="en-US" altLang="zh-CN" sz="2000" dirty="0">
                <a:ea typeface="宋体" panose="02010600030101010101" pitchFamily="2" charset="-122"/>
              </a:rPr>
              <a:t>】apoA1</a:t>
            </a:r>
            <a:r>
              <a:rPr lang="zh-CN" altLang="en-US" sz="2000" dirty="0">
                <a:ea typeface="宋体" panose="02010600030101010101" pitchFamily="2" charset="-122"/>
              </a:rPr>
              <a:t>与</a:t>
            </a:r>
            <a:r>
              <a:rPr lang="en-US" altLang="zh-CN" sz="2000" dirty="0">
                <a:ea typeface="宋体" panose="02010600030101010101" pitchFamily="2" charset="-122"/>
              </a:rPr>
              <a:t>HDL</a:t>
            </a:r>
            <a:r>
              <a:rPr lang="zh-CN" altLang="en-US" sz="2000" dirty="0">
                <a:ea typeface="宋体" panose="02010600030101010101" pitchFamily="2" charset="-122"/>
              </a:rPr>
              <a:t>一样可以预测和评价冠心病的危险性，但</a:t>
            </a:r>
            <a:r>
              <a:rPr lang="en-US" altLang="zh-CN" sz="2000" dirty="0">
                <a:ea typeface="宋体" panose="02010600030101010101" pitchFamily="2" charset="-122"/>
              </a:rPr>
              <a:t>apoA1</a:t>
            </a:r>
            <a:r>
              <a:rPr lang="zh-CN" altLang="en-US" sz="2000" dirty="0">
                <a:ea typeface="宋体" panose="02010600030101010101" pitchFamily="2" charset="-122"/>
              </a:rPr>
              <a:t>较</a:t>
            </a:r>
            <a:r>
              <a:rPr lang="en-US" altLang="zh-CN" sz="2000" dirty="0">
                <a:ea typeface="宋体" panose="02010600030101010101" pitchFamily="2" charset="-122"/>
              </a:rPr>
              <a:t>HDL</a:t>
            </a:r>
            <a:r>
              <a:rPr lang="zh-CN" altLang="en-US" sz="2000" dirty="0">
                <a:ea typeface="宋体" panose="02010600030101010101" pitchFamily="2" charset="-122"/>
              </a:rPr>
              <a:t>更精确，更能反映脂蛋白状态。</a:t>
            </a:r>
            <a:r>
              <a:rPr lang="en-US" altLang="zh-CN" sz="2000" dirty="0">
                <a:ea typeface="宋体" panose="02010600030101010101" pitchFamily="2" charset="-122"/>
              </a:rPr>
              <a:t>apoA1</a:t>
            </a:r>
            <a:r>
              <a:rPr lang="zh-CN" altLang="en-US" sz="2000" dirty="0">
                <a:ea typeface="宋体" panose="02010600030101010101" pitchFamily="2" charset="-122"/>
              </a:rPr>
              <a:t>减低见于：家族性</a:t>
            </a:r>
            <a:r>
              <a:rPr lang="en-US" altLang="zh-CN" sz="2000" dirty="0">
                <a:ea typeface="宋体" panose="02010600030101010101" pitchFamily="2" charset="-122"/>
              </a:rPr>
              <a:t>apoA1</a:t>
            </a:r>
            <a:r>
              <a:rPr lang="zh-CN" altLang="en-US" sz="2000" dirty="0">
                <a:ea typeface="宋体" panose="02010600030101010101" pitchFamily="2" charset="-122"/>
              </a:rPr>
              <a:t>缺乏症、急性心肌梗死、糖尿病、慢性肝病、肾病综合征和脑血管病等。</a:t>
            </a:r>
            <a:r>
              <a:rPr lang="en-US" altLang="zh-CN" sz="2000" dirty="0">
                <a:ea typeface="宋体" panose="02010600030101010101" pitchFamily="2" charset="-122"/>
              </a:rPr>
              <a:t>apoB100</a:t>
            </a:r>
            <a:r>
              <a:rPr lang="zh-CN" altLang="en-US" sz="2000" dirty="0">
                <a:ea typeface="宋体" panose="02010600030101010101" pitchFamily="2" charset="-122"/>
              </a:rPr>
              <a:t>增高可直接反映</a:t>
            </a:r>
            <a:r>
              <a:rPr lang="en-US" altLang="zh-CN" sz="2000" dirty="0">
                <a:ea typeface="宋体" panose="02010600030101010101" pitchFamily="2" charset="-122"/>
              </a:rPr>
              <a:t>LDL</a:t>
            </a:r>
            <a:r>
              <a:rPr lang="zh-CN" altLang="en-US" sz="2000" dirty="0">
                <a:ea typeface="宋体" panose="02010600030101010101" pitchFamily="2" charset="-122"/>
              </a:rPr>
              <a:t>水平，因此，其增高与动脉粥样硬化、冠心病的发生率呈正相关，可用于评价冠心病的危险性和降脂治疗效果等。</a:t>
            </a:r>
            <a:endParaRPr lang="zh-CN" altLang="en-US" sz="20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custDataLst>
              <p:tags r:id="rId1"/>
            </p:custDataLst>
          </p:nvPr>
        </p:nvPicPr>
        <p:blipFill>
          <a:blip r:embed="rId2"/>
          <a:stretch>
            <a:fillRect/>
          </a:stretch>
        </p:blipFill>
        <p:spPr>
          <a:xfrm>
            <a:off x="654050" y="228600"/>
            <a:ext cx="10564813" cy="5543550"/>
          </a:xfrm>
          <a:prstGeom prst="rect">
            <a:avLst/>
          </a:prstGeom>
          <a:noFill/>
          <a:ln w="9525">
            <a:noFill/>
          </a:ln>
        </p:spPr>
      </p:pic>
      <p:sp>
        <p:nvSpPr>
          <p:cNvPr id="4" name="矩形 3"/>
          <p:cNvSpPr/>
          <p:nvPr/>
        </p:nvSpPr>
        <p:spPr>
          <a:xfrm>
            <a:off x="2132049" y="2114550"/>
            <a:ext cx="7609841" cy="2306955"/>
          </a:xfrm>
          <a:prstGeom prst="rect">
            <a:avLst/>
          </a:prstGeom>
          <a:noFill/>
          <a:ln>
            <a:noFill/>
          </a:ln>
        </p:spPr>
        <p:txBody>
          <a:bodyPr wrap="square" rtlCol="0" anchor="t">
            <a:spAutoFit/>
          </a:bodyPr>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任务四</a:t>
            </a:r>
            <a:endPar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肾功能检查 </a:t>
            </a:r>
            <a:endParaRPr lang="zh-CN" altLang="en-US" sz="7200" b="1" strike="noStrike" noProof="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文本占位符 41986"/>
          <p:cNvSpPr>
            <a:spLocks noGrp="1"/>
          </p:cNvSpPr>
          <p:nvPr>
            <p:ph idx="1"/>
          </p:nvPr>
        </p:nvSpPr>
        <p:spPr>
          <a:xfrm>
            <a:off x="95250" y="-1457325"/>
            <a:ext cx="6121400" cy="3529013"/>
          </a:xfrm>
        </p:spPr>
        <p:txBody>
          <a:bodyPr vert="horz" wrap="square" lIns="91440" tIns="45720" rIns="91440" bIns="45720" anchor="t" anchorCtr="0"/>
          <a:p>
            <a:pPr eaLnBrk="1" hangingPunct="1"/>
            <a:endParaRPr lang="en-US" altLang="zh-CN" sz="3200" b="0" dirty="0">
              <a:ea typeface="宋体" panose="02010600030101010101" pitchFamily="2" charset="-122"/>
            </a:endParaRPr>
          </a:p>
          <a:p>
            <a:pPr lvl="1" eaLnBrk="1" hangingPunct="1">
              <a:buNone/>
            </a:pPr>
            <a:endParaRPr lang="en-US" altLang="zh-CN" sz="3200" dirty="0">
              <a:solidFill>
                <a:schemeClr val="bg2"/>
              </a:solidFill>
              <a:ea typeface="宋体" panose="02010600030101010101" pitchFamily="2" charset="-122"/>
            </a:endParaRPr>
          </a:p>
          <a:p>
            <a:pPr lvl="1" eaLnBrk="1" hangingPunct="1">
              <a:buNone/>
            </a:pPr>
            <a:endParaRPr lang="en-US" altLang="zh-CN" sz="3200" dirty="0">
              <a:solidFill>
                <a:schemeClr val="bg2"/>
              </a:solidFill>
              <a:ea typeface="宋体" panose="02010600030101010101" pitchFamily="2" charset="-122"/>
            </a:endParaRPr>
          </a:p>
          <a:p>
            <a:pPr lvl="1" eaLnBrk="1" hangingPunct="1">
              <a:buNone/>
            </a:pPr>
            <a:r>
              <a:rPr lang="zh-CN" altLang="en-US" sz="3200" dirty="0">
                <a:ea typeface="宋体" panose="02010600030101010101" pitchFamily="2" charset="-122"/>
              </a:rPr>
              <a:t>任务四  肾功能检查</a:t>
            </a:r>
            <a:endParaRPr lang="en-US" altLang="zh-CN" dirty="0">
              <a:ea typeface="宋体" panose="02010600030101010101" pitchFamily="2" charset="-122"/>
            </a:endParaRPr>
          </a:p>
          <a:p>
            <a:pPr eaLnBrk="1" hangingPunct="1">
              <a:buNone/>
            </a:pPr>
            <a:endParaRPr lang="zh-CN" altLang="en-US" sz="1400" b="0" dirty="0">
              <a:solidFill>
                <a:schemeClr val="tx1"/>
              </a:solidFill>
              <a:ea typeface="宋体" panose="02010600030101010101" pitchFamily="2" charset="-122"/>
            </a:endParaRPr>
          </a:p>
        </p:txBody>
      </p:sp>
      <p:sp>
        <p:nvSpPr>
          <p:cNvPr id="62467" name="页脚占位符 1"/>
          <p:cNvSpPr txBox="1">
            <a:spLocks noGrp="1"/>
          </p:cNvSpPr>
          <p:nvPr>
            <p:ph type="ftr" sz="quarter" idx="4294967295"/>
          </p:nvPr>
        </p:nvSpPr>
        <p:spPr>
          <a:xfrm>
            <a:off x="8331200" y="6477000"/>
            <a:ext cx="3454400" cy="304800"/>
          </a:xfrm>
          <a:prstGeom prst="rect">
            <a:avLst/>
          </a:prstGeom>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r>
              <a:rPr lang="en-US" altLang="en-US" sz="1200" b="1" dirty="0">
                <a:solidFill>
                  <a:schemeClr val="bg1"/>
                </a:solidFill>
                <a:latin typeface="Verdana" panose="020B0604030504040204" pitchFamily="34" charset="0"/>
                <a:ea typeface="宋体" panose="02010600030101010101" pitchFamily="2" charset="-122"/>
              </a:rPr>
              <a:t>临床医学概论</a:t>
            </a:r>
            <a:endParaRPr lang="en-US" altLang="zh-CN" sz="1200" b="1" dirty="0">
              <a:solidFill>
                <a:schemeClr val="bg1"/>
              </a:solidFill>
              <a:latin typeface="Verdana" panose="020B0604030504040204" pitchFamily="34" charset="0"/>
              <a:ea typeface="宋体" panose="02010600030101010101" pitchFamily="2" charset="-122"/>
            </a:endParaRPr>
          </a:p>
        </p:txBody>
      </p:sp>
      <p:pic>
        <p:nvPicPr>
          <p:cNvPr id="62468" name="Picture 4" descr="https://timgsa.baidu.com/timg?image&amp;quality=80&amp;size=b9999_10000&amp;sec=1533547191073&amp;di=78ded13da0c90df5243b6e7a20d581e0&amp;imgtype=0&amp;src=http%3A%2F%2Fs9.rr.itc.cn%2Fr%2FwapChange%2F20163_28_10%2Fa3xjs066033981757596.jpg"/>
          <p:cNvPicPr>
            <a:picLocks noChangeAspect="1"/>
          </p:cNvPicPr>
          <p:nvPr/>
        </p:nvPicPr>
        <p:blipFill>
          <a:blip r:embed="rId1"/>
          <a:stretch>
            <a:fillRect/>
          </a:stretch>
        </p:blipFill>
        <p:spPr>
          <a:xfrm>
            <a:off x="6743700" y="2238375"/>
            <a:ext cx="4248785" cy="2428240"/>
          </a:xfrm>
          <a:prstGeom prst="rect">
            <a:avLst/>
          </a:prstGeom>
          <a:noFill/>
          <a:ln w="9525">
            <a:noFill/>
          </a:ln>
        </p:spPr>
      </p:pic>
      <p:pic>
        <p:nvPicPr>
          <p:cNvPr id="62469" name="图片 1"/>
          <p:cNvPicPr>
            <a:picLocks noChangeAspect="1"/>
          </p:cNvPicPr>
          <p:nvPr/>
        </p:nvPicPr>
        <p:blipFill>
          <a:blip r:embed="rId2"/>
          <a:stretch>
            <a:fillRect/>
          </a:stretch>
        </p:blipFill>
        <p:spPr>
          <a:xfrm>
            <a:off x="1920875" y="2072005"/>
            <a:ext cx="4204335" cy="2593975"/>
          </a:xfrm>
          <a:prstGeom prst="rect">
            <a:avLst/>
          </a:prstGeom>
          <a:noFill/>
          <a:ln w="9525">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内容占位符 2"/>
          <p:cNvSpPr>
            <a:spLocks noGrp="1"/>
          </p:cNvSpPr>
          <p:nvPr>
            <p:ph idx="1"/>
          </p:nvPr>
        </p:nvSpPr>
        <p:spPr/>
        <p:txBody>
          <a:bodyPr vert="horz" wrap="square" lIns="91440" tIns="45720" rIns="91440" bIns="45720" anchor="t" anchorCtr="0"/>
          <a:p>
            <a:r>
              <a:rPr lang="zh-CN" altLang="zh-CN" sz="2000" dirty="0">
                <a:ea typeface="宋体" panose="02010600030101010101" pitchFamily="2" charset="-122"/>
              </a:rPr>
              <a:t>肾脏主要功能生成尿液，以维持体内水、电解质、蛋白质和酸碱等代谢平衡。肾功能检测包括：肾小球滤过功能。肾小管重吸收、酸化等功能。</a:t>
            </a:r>
            <a:endParaRPr lang="zh-CN" altLang="zh-CN" sz="2000" dirty="0">
              <a:ea typeface="宋体" panose="02010600030101010101" pitchFamily="2" charset="-122"/>
            </a:endParaRPr>
          </a:p>
          <a:p>
            <a:r>
              <a:rPr lang="zh-CN" altLang="zh-CN" sz="2000" dirty="0">
                <a:ea typeface="宋体" panose="02010600030101010101" pitchFamily="2" charset="-122"/>
              </a:rPr>
              <a:t>肾小球的功能主要是滤过，评估滤过功能最重要的参数是肾小球滤过率（</a:t>
            </a:r>
            <a:r>
              <a:rPr lang="en-US" altLang="zh-CN" sz="2000" dirty="0">
                <a:ea typeface="宋体" panose="02010600030101010101" pitchFamily="2" charset="-122"/>
              </a:rPr>
              <a:t>GFR</a:t>
            </a:r>
            <a:r>
              <a:rPr lang="zh-CN" altLang="zh-CN" sz="2000" dirty="0">
                <a:ea typeface="宋体" panose="02010600030101010101" pitchFamily="2" charset="-122"/>
              </a:rPr>
              <a:t>）。正常成人每分钟流经肾脏的血液量为</a:t>
            </a:r>
            <a:r>
              <a:rPr lang="en-US" altLang="zh-CN" sz="2000" dirty="0">
                <a:ea typeface="宋体" panose="02010600030101010101" pitchFamily="2" charset="-122"/>
              </a:rPr>
              <a:t>1200</a:t>
            </a:r>
            <a:r>
              <a:rPr lang="zh-CN" altLang="zh-CN" sz="2000" dirty="0">
                <a:ea typeface="宋体" panose="02010600030101010101" pitchFamily="2" charset="-122"/>
              </a:rPr>
              <a:t>～</a:t>
            </a:r>
            <a:r>
              <a:rPr lang="en-US" altLang="zh-CN" sz="2000" dirty="0">
                <a:ea typeface="宋体" panose="02010600030101010101" pitchFamily="2" charset="-122"/>
              </a:rPr>
              <a:t>1400ml</a:t>
            </a:r>
            <a:r>
              <a:rPr lang="zh-CN" altLang="zh-CN" sz="2000" dirty="0">
                <a:ea typeface="宋体" panose="02010600030101010101" pitchFamily="2" charset="-122"/>
              </a:rPr>
              <a:t>，其中血浆量为</a:t>
            </a:r>
            <a:r>
              <a:rPr lang="en-US" altLang="zh-CN" sz="2000" dirty="0">
                <a:ea typeface="宋体" panose="02010600030101010101" pitchFamily="2" charset="-122"/>
              </a:rPr>
              <a:t>600</a:t>
            </a:r>
            <a:r>
              <a:rPr lang="zh-CN" altLang="zh-CN" sz="2000" dirty="0">
                <a:ea typeface="宋体" panose="02010600030101010101" pitchFamily="2" charset="-122"/>
              </a:rPr>
              <a:t>～</a:t>
            </a:r>
            <a:r>
              <a:rPr lang="en-US" altLang="zh-CN" sz="2000" dirty="0">
                <a:ea typeface="宋体" panose="02010600030101010101" pitchFamily="2" charset="-122"/>
              </a:rPr>
              <a:t>800ml</a:t>
            </a:r>
            <a:r>
              <a:rPr lang="zh-CN" altLang="zh-CN" sz="2000" dirty="0">
                <a:ea typeface="宋体" panose="02010600030101010101" pitchFamily="2" charset="-122"/>
              </a:rPr>
              <a:t>／</a:t>
            </a:r>
            <a:r>
              <a:rPr lang="en-US" altLang="zh-CN" sz="2000" dirty="0">
                <a:ea typeface="宋体" panose="02010600030101010101" pitchFamily="2" charset="-122"/>
              </a:rPr>
              <a:t>min</a:t>
            </a:r>
            <a:r>
              <a:rPr lang="zh-CN" altLang="zh-CN" sz="2000" dirty="0">
                <a:ea typeface="宋体" panose="02010600030101010101" pitchFamily="2" charset="-122"/>
              </a:rPr>
              <a:t>，有</a:t>
            </a:r>
            <a:r>
              <a:rPr lang="en-US" altLang="zh-CN" sz="2000" dirty="0">
                <a:ea typeface="宋体" panose="02010600030101010101" pitchFamily="2" charset="-122"/>
              </a:rPr>
              <a:t>20</a:t>
            </a:r>
            <a:r>
              <a:rPr lang="zh-CN" altLang="zh-CN" sz="2000" dirty="0">
                <a:ea typeface="宋体" panose="02010600030101010101" pitchFamily="2" charset="-122"/>
              </a:rPr>
              <a:t>％的血浆经肾小球滤过后，产生的原尿约为</a:t>
            </a:r>
            <a:r>
              <a:rPr lang="en-US" altLang="zh-CN" sz="2000" dirty="0">
                <a:ea typeface="宋体" panose="02010600030101010101" pitchFamily="2" charset="-122"/>
              </a:rPr>
              <a:t>120</a:t>
            </a:r>
            <a:r>
              <a:rPr lang="zh-CN" altLang="zh-CN" sz="2000" dirty="0">
                <a:ea typeface="宋体" panose="02010600030101010101" pitchFamily="2" charset="-122"/>
              </a:rPr>
              <a:t>～</a:t>
            </a:r>
            <a:r>
              <a:rPr lang="en-US" altLang="zh-CN" sz="2000" dirty="0">
                <a:ea typeface="宋体" panose="02010600030101010101" pitchFamily="2" charset="-122"/>
              </a:rPr>
              <a:t>160ml/min</a:t>
            </a:r>
            <a:r>
              <a:rPr lang="zh-CN" altLang="zh-CN" sz="2000" dirty="0">
                <a:ea typeface="宋体" panose="02010600030101010101" pitchFamily="2" charset="-122"/>
              </a:rPr>
              <a:t>，此即单位时间内经肾小球滤出的血浆液体量，称为肾小球滤过率。</a:t>
            </a:r>
            <a:endParaRPr lang="zh-CN" altLang="zh-CN" sz="2000" dirty="0">
              <a:ea typeface="宋体" panose="02010600030101010101" pitchFamily="2" charset="-122"/>
            </a:endParaRPr>
          </a:p>
          <a:p>
            <a:r>
              <a:rPr lang="en-US" altLang="zh-CN" sz="2000" dirty="0">
                <a:ea typeface="宋体" panose="02010600030101010101" pitchFamily="2" charset="-122"/>
              </a:rPr>
              <a:t>1.</a:t>
            </a:r>
            <a:r>
              <a:rPr lang="zh-CN" altLang="zh-CN" sz="2000" dirty="0">
                <a:ea typeface="宋体" panose="02010600030101010101" pitchFamily="2" charset="-122"/>
              </a:rPr>
              <a:t>血清肌酐（</a:t>
            </a:r>
            <a:r>
              <a:rPr lang="en-US" altLang="zh-CN" sz="2000" dirty="0">
                <a:ea typeface="宋体" panose="02010600030101010101" pitchFamily="2" charset="-122"/>
              </a:rPr>
              <a:t>Scr</a:t>
            </a:r>
            <a:r>
              <a:rPr lang="zh-CN" altLang="zh-CN" sz="2000" dirty="0">
                <a:ea typeface="宋体" panose="02010600030101010101" pitchFamily="2" charset="-122"/>
              </a:rPr>
              <a:t>）与血尿素氮（</a:t>
            </a:r>
            <a:r>
              <a:rPr lang="en-US" altLang="zh-CN" sz="2000" dirty="0">
                <a:ea typeface="宋体" panose="02010600030101010101" pitchFamily="2" charset="-122"/>
              </a:rPr>
              <a:t>BUN</a:t>
            </a:r>
            <a:r>
              <a:rPr lang="zh-CN" altLang="zh-CN" sz="2000" dirty="0">
                <a:ea typeface="宋体" panose="02010600030101010101" pitchFamily="2" charset="-122"/>
              </a:rPr>
              <a:t>）测定</a:t>
            </a:r>
            <a:endParaRPr lang="zh-CN" altLang="zh-CN" sz="2000" dirty="0">
              <a:ea typeface="宋体" panose="02010600030101010101" pitchFamily="2" charset="-122"/>
            </a:endParaRPr>
          </a:p>
          <a:p>
            <a:r>
              <a:rPr lang="zh-CN" altLang="zh-CN" sz="2000" dirty="0">
                <a:ea typeface="宋体" panose="02010600030101010101" pitchFamily="2" charset="-122"/>
              </a:rPr>
              <a:t>【正常参考值】</a:t>
            </a:r>
            <a:r>
              <a:rPr lang="en-US" altLang="zh-CN" sz="2000" dirty="0">
                <a:ea typeface="宋体" panose="02010600030101010101" pitchFamily="2" charset="-122"/>
              </a:rPr>
              <a:t>Scr</a:t>
            </a:r>
            <a:r>
              <a:rPr lang="zh-CN" altLang="zh-CN" sz="2000" dirty="0">
                <a:ea typeface="宋体" panose="02010600030101010101" pitchFamily="2" charset="-122"/>
              </a:rPr>
              <a:t>：男性</a:t>
            </a:r>
            <a:r>
              <a:rPr lang="en-US" altLang="zh-CN" sz="2000" dirty="0">
                <a:ea typeface="宋体" panose="02010600030101010101" pitchFamily="2" charset="-122"/>
              </a:rPr>
              <a:t>53</a:t>
            </a:r>
            <a:r>
              <a:rPr lang="zh-CN" altLang="zh-CN" sz="2000" dirty="0">
                <a:ea typeface="宋体" panose="02010600030101010101" pitchFamily="2" charset="-122"/>
              </a:rPr>
              <a:t>～</a:t>
            </a:r>
            <a:r>
              <a:rPr lang="en-US" altLang="zh-CN" sz="2000" dirty="0">
                <a:ea typeface="宋体" panose="02010600030101010101" pitchFamily="2" charset="-122"/>
              </a:rPr>
              <a:t>106</a:t>
            </a:r>
            <a:r>
              <a:rPr lang="zh-CN" altLang="zh-CN" sz="2000" dirty="0">
                <a:ea typeface="宋体" panose="02010600030101010101" pitchFamily="2" charset="-122"/>
              </a:rPr>
              <a:t>μ</a:t>
            </a:r>
            <a:r>
              <a:rPr lang="en-US" altLang="zh-CN" sz="2000" dirty="0">
                <a:ea typeface="宋体" panose="02010600030101010101" pitchFamily="2" charset="-122"/>
              </a:rPr>
              <a:t>mol</a:t>
            </a:r>
            <a:r>
              <a:rPr lang="zh-CN" altLang="zh-CN" sz="2000" dirty="0">
                <a:ea typeface="宋体" panose="02010600030101010101" pitchFamily="2" charset="-122"/>
              </a:rPr>
              <a:t>／</a:t>
            </a:r>
            <a:r>
              <a:rPr lang="en-US" altLang="zh-CN" sz="2000" dirty="0">
                <a:ea typeface="宋体" panose="02010600030101010101" pitchFamily="2" charset="-122"/>
              </a:rPr>
              <a:t>L</a:t>
            </a:r>
            <a:endParaRPr lang="zh-CN" altLang="zh-CN" sz="2000" dirty="0">
              <a:ea typeface="宋体" panose="02010600030101010101" pitchFamily="2" charset="-122"/>
            </a:endParaRPr>
          </a:p>
          <a:p>
            <a:r>
              <a:rPr lang="en-US" altLang="zh-CN" sz="2000" dirty="0">
                <a:ea typeface="宋体" panose="02010600030101010101" pitchFamily="2" charset="-122"/>
              </a:rPr>
              <a:t>                                   </a:t>
            </a:r>
            <a:r>
              <a:rPr lang="zh-CN" altLang="zh-CN" sz="2000" dirty="0">
                <a:ea typeface="宋体" panose="02010600030101010101" pitchFamily="2" charset="-122"/>
              </a:rPr>
              <a:t>女性</a:t>
            </a:r>
            <a:r>
              <a:rPr lang="en-US" altLang="zh-CN" sz="2000" dirty="0">
                <a:ea typeface="宋体" panose="02010600030101010101" pitchFamily="2" charset="-122"/>
              </a:rPr>
              <a:t>44</a:t>
            </a:r>
            <a:r>
              <a:rPr lang="zh-CN" altLang="zh-CN" sz="2000" dirty="0">
                <a:ea typeface="宋体" panose="02010600030101010101" pitchFamily="2" charset="-122"/>
              </a:rPr>
              <a:t>～</a:t>
            </a:r>
            <a:r>
              <a:rPr lang="en-US" altLang="zh-CN" sz="2000" dirty="0">
                <a:ea typeface="宋体" panose="02010600030101010101" pitchFamily="2" charset="-122"/>
              </a:rPr>
              <a:t>97</a:t>
            </a:r>
            <a:r>
              <a:rPr lang="zh-CN" altLang="zh-CN" sz="2000" dirty="0">
                <a:ea typeface="宋体" panose="02010600030101010101" pitchFamily="2" charset="-122"/>
              </a:rPr>
              <a:t>μ</a:t>
            </a:r>
            <a:r>
              <a:rPr lang="en-US" altLang="zh-CN" sz="2000" dirty="0">
                <a:ea typeface="宋体" panose="02010600030101010101" pitchFamily="2" charset="-122"/>
              </a:rPr>
              <a:t>mol</a:t>
            </a:r>
            <a:r>
              <a:rPr lang="zh-CN" altLang="zh-CN" sz="2000" dirty="0">
                <a:ea typeface="宋体" panose="02010600030101010101" pitchFamily="2" charset="-122"/>
              </a:rPr>
              <a:t>／</a:t>
            </a:r>
            <a:r>
              <a:rPr lang="en-US" altLang="zh-CN" sz="2000" dirty="0">
                <a:ea typeface="宋体" panose="02010600030101010101" pitchFamily="2" charset="-122"/>
              </a:rPr>
              <a:t>L</a:t>
            </a:r>
            <a:endParaRPr lang="zh-CN" altLang="zh-CN" sz="2000" dirty="0">
              <a:ea typeface="宋体" panose="02010600030101010101" pitchFamily="2" charset="-122"/>
            </a:endParaRPr>
          </a:p>
          <a:p>
            <a:r>
              <a:rPr lang="en-US" altLang="zh-CN" sz="2000" dirty="0">
                <a:ea typeface="宋体" panose="02010600030101010101" pitchFamily="2" charset="-122"/>
              </a:rPr>
              <a:t>                        BUN</a:t>
            </a:r>
            <a:r>
              <a:rPr lang="zh-CN" altLang="zh-CN" sz="2000" dirty="0">
                <a:ea typeface="宋体" panose="02010600030101010101" pitchFamily="2" charset="-122"/>
              </a:rPr>
              <a:t>：成人</a:t>
            </a:r>
            <a:r>
              <a:rPr lang="en-US" altLang="zh-CN" sz="2000" dirty="0">
                <a:ea typeface="宋体" panose="02010600030101010101" pitchFamily="2" charset="-122"/>
              </a:rPr>
              <a:t>3.2</a:t>
            </a:r>
            <a:r>
              <a:rPr lang="zh-CN" altLang="zh-CN" sz="2000" dirty="0">
                <a:ea typeface="宋体" panose="02010600030101010101" pitchFamily="2" charset="-122"/>
              </a:rPr>
              <a:t>～</a:t>
            </a:r>
            <a:r>
              <a:rPr lang="en-US" altLang="zh-CN" sz="2000" dirty="0">
                <a:ea typeface="宋体" panose="02010600030101010101" pitchFamily="2" charset="-122"/>
              </a:rPr>
              <a:t>7.1 mmol</a:t>
            </a:r>
            <a:r>
              <a:rPr lang="zh-CN" altLang="zh-CN" sz="2000" dirty="0">
                <a:ea typeface="宋体" panose="02010600030101010101" pitchFamily="2" charset="-122"/>
              </a:rPr>
              <a:t>／</a:t>
            </a:r>
            <a:r>
              <a:rPr lang="en-US" altLang="zh-CN" sz="2000" dirty="0">
                <a:ea typeface="宋体" panose="02010600030101010101" pitchFamily="2" charset="-122"/>
              </a:rPr>
              <a:t>L</a:t>
            </a:r>
            <a:endParaRPr lang="zh-CN" altLang="zh-CN" sz="2000" dirty="0">
              <a:ea typeface="宋体" panose="02010600030101010101" pitchFamily="2" charset="-122"/>
            </a:endParaRPr>
          </a:p>
          <a:p>
            <a:r>
              <a:rPr lang="en-US" altLang="zh-CN" sz="2000" dirty="0">
                <a:ea typeface="宋体" panose="02010600030101010101" pitchFamily="2" charset="-122"/>
              </a:rPr>
              <a:t>                                   </a:t>
            </a:r>
            <a:r>
              <a:rPr lang="zh-CN" altLang="zh-CN" sz="2000" dirty="0">
                <a:ea typeface="宋体" panose="02010600030101010101" pitchFamily="2" charset="-122"/>
              </a:rPr>
              <a:t>婴儿、儿童 </a:t>
            </a:r>
            <a:r>
              <a:rPr lang="en-US" altLang="zh-CN" sz="2000" dirty="0">
                <a:ea typeface="宋体" panose="02010600030101010101" pitchFamily="2" charset="-122"/>
              </a:rPr>
              <a:t>l.8</a:t>
            </a:r>
            <a:r>
              <a:rPr lang="zh-CN" altLang="zh-CN" sz="2000" dirty="0">
                <a:ea typeface="宋体" panose="02010600030101010101" pitchFamily="2" charset="-122"/>
              </a:rPr>
              <a:t>～</a:t>
            </a:r>
            <a:r>
              <a:rPr lang="en-US" altLang="zh-CN" sz="2000" dirty="0">
                <a:ea typeface="宋体" panose="02010600030101010101" pitchFamily="2" charset="-122"/>
              </a:rPr>
              <a:t>6.5 mmol</a:t>
            </a:r>
            <a:r>
              <a:rPr lang="zh-CN" altLang="zh-CN" sz="2000" dirty="0">
                <a:ea typeface="宋体" panose="02010600030101010101" pitchFamily="2" charset="-122"/>
              </a:rPr>
              <a:t>／</a:t>
            </a:r>
            <a:r>
              <a:rPr lang="en-US" altLang="zh-CN" sz="2000" dirty="0">
                <a:ea typeface="宋体" panose="02010600030101010101" pitchFamily="2" charset="-122"/>
              </a:rPr>
              <a:t>L</a:t>
            </a:r>
            <a:r>
              <a:rPr lang="zh-CN" altLang="zh-CN" sz="2000" dirty="0">
                <a:ea typeface="宋体" panose="02010600030101010101" pitchFamily="2" charset="-122"/>
              </a:rPr>
              <a:t>。</a:t>
            </a:r>
            <a:endParaRPr lang="zh-CN" altLang="zh-CN" sz="20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内容占位符 2"/>
          <p:cNvSpPr>
            <a:spLocks noGrp="1"/>
          </p:cNvSpPr>
          <p:nvPr>
            <p:ph idx="1"/>
          </p:nvPr>
        </p:nvSpPr>
        <p:spPr>
          <a:xfrm>
            <a:off x="1847850" y="1268413"/>
            <a:ext cx="8229600" cy="4754562"/>
          </a:xfrm>
        </p:spPr>
        <p:txBody>
          <a:bodyPr vert="horz" wrap="square" lIns="91440" tIns="45720" rIns="91440" bIns="45720" anchor="t" anchorCtr="0"/>
          <a:p>
            <a:r>
              <a:rPr lang="zh-CN" altLang="zh-CN" sz="2400" dirty="0">
                <a:ea typeface="宋体" panose="02010600030101010101" pitchFamily="2" charset="-122"/>
              </a:rPr>
              <a:t>【临床意义】</a:t>
            </a:r>
            <a:endParaRPr lang="zh-CN" altLang="zh-CN" sz="2400" dirty="0">
              <a:ea typeface="宋体" panose="02010600030101010101" pitchFamily="2" charset="-122"/>
            </a:endParaRPr>
          </a:p>
          <a:p>
            <a:r>
              <a:rPr lang="zh-CN" altLang="zh-CN" sz="2400" dirty="0">
                <a:ea typeface="宋体" panose="02010600030101010101" pitchFamily="2" charset="-122"/>
              </a:rPr>
              <a:t>（</a:t>
            </a:r>
            <a:r>
              <a:rPr lang="en-US" altLang="zh-CN" sz="2400" dirty="0">
                <a:ea typeface="宋体" panose="02010600030101010101" pitchFamily="2" charset="-122"/>
              </a:rPr>
              <a:t>1</a:t>
            </a:r>
            <a:r>
              <a:rPr lang="zh-CN" altLang="zh-CN" sz="2400" dirty="0">
                <a:ea typeface="宋体" panose="02010600030101010101" pitchFamily="2" charset="-122"/>
              </a:rPr>
              <a:t>）</a:t>
            </a:r>
            <a:r>
              <a:rPr lang="en-US" altLang="zh-CN" sz="2400" dirty="0">
                <a:ea typeface="宋体" panose="02010600030101010101" pitchFamily="2" charset="-122"/>
              </a:rPr>
              <a:t>Scr</a:t>
            </a:r>
            <a:r>
              <a:rPr lang="zh-CN" altLang="zh-CN" sz="2400" dirty="0">
                <a:ea typeface="宋体" panose="02010600030101010101" pitchFamily="2" charset="-122"/>
              </a:rPr>
              <a:t>、</a:t>
            </a:r>
            <a:r>
              <a:rPr lang="en-US" altLang="zh-CN" sz="2400" dirty="0">
                <a:ea typeface="宋体" panose="02010600030101010101" pitchFamily="2" charset="-122"/>
              </a:rPr>
              <a:t>BUN</a:t>
            </a:r>
            <a:r>
              <a:rPr lang="zh-CN" altLang="zh-CN" sz="2400" dirty="0">
                <a:ea typeface="宋体" panose="02010600030101010101" pitchFamily="2" charset="-122"/>
              </a:rPr>
              <a:t>增高见于各种原因引起的肾小球滤过功能减退：急性肾衰竭，血肌酐明显的进行性的升高为器质性损害的指标，可伴少尿或非少尿；慢性肾衰竭</a:t>
            </a:r>
            <a:r>
              <a:rPr lang="en-US" altLang="zh-CN" sz="2400" dirty="0">
                <a:ea typeface="宋体" panose="02010600030101010101" pitchFamily="2" charset="-122"/>
              </a:rPr>
              <a:t>Scr</a:t>
            </a:r>
            <a:r>
              <a:rPr lang="zh-CN" altLang="zh-CN" sz="2400" dirty="0">
                <a:ea typeface="宋体" panose="02010600030101010101" pitchFamily="2" charset="-122"/>
              </a:rPr>
              <a:t>升高程度与病变严重性一致。</a:t>
            </a:r>
            <a:endParaRPr lang="zh-CN" altLang="zh-CN" sz="2400" dirty="0">
              <a:ea typeface="宋体" panose="02010600030101010101" pitchFamily="2" charset="-122"/>
            </a:endParaRPr>
          </a:p>
          <a:p>
            <a:r>
              <a:rPr lang="zh-CN" altLang="zh-CN" sz="2400" dirty="0">
                <a:ea typeface="宋体" panose="02010600030101010101" pitchFamily="2" charset="-122"/>
              </a:rPr>
              <a:t>（</a:t>
            </a:r>
            <a:r>
              <a:rPr lang="en-US" altLang="zh-CN" sz="2400" dirty="0">
                <a:ea typeface="宋体" panose="02010600030101010101" pitchFamily="2" charset="-122"/>
              </a:rPr>
              <a:t>2</a:t>
            </a:r>
            <a:r>
              <a:rPr lang="zh-CN" altLang="zh-CN" sz="2400" dirty="0">
                <a:ea typeface="宋体" panose="02010600030101010101" pitchFamily="2" charset="-122"/>
              </a:rPr>
              <a:t>）鉴别肾前性和肾实质性少尿</a:t>
            </a:r>
            <a:r>
              <a:rPr lang="en-US" altLang="zh-CN" sz="2400" dirty="0">
                <a:ea typeface="宋体" panose="02010600030101010101" pitchFamily="2" charset="-122"/>
              </a:rPr>
              <a:t>  </a:t>
            </a:r>
            <a:r>
              <a:rPr lang="zh-CN" altLang="zh-CN" sz="2400" dirty="0">
                <a:ea typeface="宋体" panose="02010600030101010101" pitchFamily="2" charset="-122"/>
              </a:rPr>
              <a:t>器质性肾衰竭</a:t>
            </a:r>
            <a:r>
              <a:rPr lang="en-US" altLang="zh-CN" sz="2400" dirty="0">
                <a:ea typeface="宋体" panose="02010600030101010101" pitchFamily="2" charset="-122"/>
              </a:rPr>
              <a:t>Scr</a:t>
            </a:r>
            <a:r>
              <a:rPr lang="zh-CN" altLang="zh-CN" sz="2400" dirty="0">
                <a:ea typeface="宋体" panose="02010600030101010101" pitchFamily="2" charset="-122"/>
              </a:rPr>
              <a:t>常超过</a:t>
            </a:r>
            <a:r>
              <a:rPr lang="en-US" altLang="zh-CN" sz="2400" dirty="0">
                <a:ea typeface="宋体" panose="02010600030101010101" pitchFamily="2" charset="-122"/>
              </a:rPr>
              <a:t>200</a:t>
            </a:r>
            <a:r>
              <a:rPr lang="zh-CN" altLang="zh-CN" sz="2400" dirty="0">
                <a:ea typeface="宋体" panose="02010600030101010101" pitchFamily="2" charset="-122"/>
              </a:rPr>
              <a:t>μ</a:t>
            </a:r>
            <a:r>
              <a:rPr lang="en-US" altLang="zh-CN" sz="2400" dirty="0">
                <a:ea typeface="宋体" panose="02010600030101010101" pitchFamily="2" charset="-122"/>
              </a:rPr>
              <a:t>mol</a:t>
            </a:r>
            <a:r>
              <a:rPr lang="zh-CN" altLang="zh-CN" sz="2400" dirty="0">
                <a:ea typeface="宋体" panose="02010600030101010101" pitchFamily="2" charset="-122"/>
              </a:rPr>
              <a:t>／</a:t>
            </a:r>
            <a:r>
              <a:rPr lang="en-US" altLang="zh-CN" sz="2400" dirty="0">
                <a:ea typeface="宋体" panose="02010600030101010101" pitchFamily="2" charset="-122"/>
              </a:rPr>
              <a:t>L</a:t>
            </a:r>
            <a:r>
              <a:rPr lang="zh-CN" altLang="zh-CN" sz="2400" dirty="0">
                <a:ea typeface="宋体" panose="02010600030101010101" pitchFamily="2" charset="-122"/>
              </a:rPr>
              <a:t>。肾前性少尿，如心衰、脱水、肝肾综合征、肾病综合征等所致的有效血容量下降，使肾血流量减少，</a:t>
            </a:r>
            <a:r>
              <a:rPr lang="en-US" altLang="zh-CN" sz="2400" dirty="0">
                <a:ea typeface="宋体" panose="02010600030101010101" pitchFamily="2" charset="-122"/>
              </a:rPr>
              <a:t>Scr</a:t>
            </a:r>
            <a:r>
              <a:rPr lang="zh-CN" altLang="zh-CN" sz="2400" dirty="0">
                <a:ea typeface="宋体" panose="02010600030101010101" pitchFamily="2" charset="-122"/>
              </a:rPr>
              <a:t>上升多不超过</a:t>
            </a:r>
            <a:r>
              <a:rPr lang="en-US" altLang="zh-CN" sz="2400" dirty="0">
                <a:ea typeface="宋体" panose="02010600030101010101" pitchFamily="2" charset="-122"/>
              </a:rPr>
              <a:t>200</a:t>
            </a:r>
            <a:r>
              <a:rPr lang="zh-CN" altLang="zh-CN" sz="2400" dirty="0">
                <a:ea typeface="宋体" panose="02010600030101010101" pitchFamily="2" charset="-122"/>
              </a:rPr>
              <a:t>μ</a:t>
            </a:r>
            <a:r>
              <a:rPr lang="en-US" altLang="zh-CN" sz="2400" dirty="0">
                <a:ea typeface="宋体" panose="02010600030101010101" pitchFamily="2" charset="-122"/>
              </a:rPr>
              <a:t>mol</a:t>
            </a:r>
            <a:r>
              <a:rPr lang="zh-CN" altLang="zh-CN" sz="2400" dirty="0">
                <a:ea typeface="宋体" panose="02010600030101010101" pitchFamily="2" charset="-122"/>
              </a:rPr>
              <a:t>／</a:t>
            </a:r>
            <a:r>
              <a:rPr lang="en-US" altLang="zh-CN" sz="2400" dirty="0">
                <a:ea typeface="宋体" panose="02010600030101010101" pitchFamily="2" charset="-122"/>
              </a:rPr>
              <a:t>L</a:t>
            </a:r>
            <a:r>
              <a:rPr lang="zh-CN" altLang="zh-CN" sz="2400" dirty="0">
                <a:ea typeface="宋体" panose="02010600030101010101" pitchFamily="2" charset="-122"/>
              </a:rPr>
              <a:t>，此时</a:t>
            </a:r>
            <a:r>
              <a:rPr lang="en-US" altLang="zh-CN" sz="2400" dirty="0">
                <a:ea typeface="宋体" panose="02010600030101010101" pitchFamily="2" charset="-122"/>
              </a:rPr>
              <a:t>BUN</a:t>
            </a:r>
            <a:r>
              <a:rPr lang="zh-CN" altLang="zh-CN" sz="2400" dirty="0">
                <a:ea typeface="宋体" panose="02010600030101010101" pitchFamily="2" charset="-122"/>
              </a:rPr>
              <a:t>升高，但</a:t>
            </a:r>
            <a:r>
              <a:rPr lang="en-US" altLang="zh-CN" sz="2400" dirty="0">
                <a:ea typeface="宋体" panose="02010600030101010101" pitchFamily="2" charset="-122"/>
              </a:rPr>
              <a:t>Scr</a:t>
            </a:r>
            <a:r>
              <a:rPr lang="zh-CN" altLang="zh-CN" sz="2400" dirty="0">
                <a:ea typeface="宋体" panose="02010600030101010101" pitchFamily="2" charset="-122"/>
              </a:rPr>
              <a:t>升高不明显，经扩容尿量多能增加，</a:t>
            </a:r>
            <a:r>
              <a:rPr lang="en-US" altLang="zh-CN" sz="2400" dirty="0">
                <a:ea typeface="宋体" panose="02010600030101010101" pitchFamily="2" charset="-122"/>
              </a:rPr>
              <a:t>BUN</a:t>
            </a:r>
            <a:r>
              <a:rPr lang="zh-CN" altLang="zh-CN" sz="2400" dirty="0">
                <a:ea typeface="宋体" panose="02010600030101010101" pitchFamily="2" charset="-122"/>
              </a:rPr>
              <a:t>可自行下降。</a:t>
            </a:r>
            <a:endParaRPr lang="zh-CN" altLang="zh-CN" sz="2400" dirty="0">
              <a:ea typeface="宋体" panose="02010600030101010101" pitchFamily="2" charset="-122"/>
            </a:endParaRPr>
          </a:p>
          <a:p>
            <a:endParaRPr lang="zh-CN" altLang="en-US" sz="2400" dirty="0">
              <a:ea typeface="宋体" panose="02010600030101010101" pitchFamily="2"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内容占位符 2"/>
          <p:cNvSpPr>
            <a:spLocks noGrp="1"/>
          </p:cNvSpPr>
          <p:nvPr>
            <p:ph idx="1"/>
          </p:nvPr>
        </p:nvSpPr>
        <p:spPr>
          <a:xfrm>
            <a:off x="1919288" y="1196975"/>
            <a:ext cx="8229600" cy="4754563"/>
          </a:xfrm>
        </p:spPr>
        <p:txBody>
          <a:bodyPr vert="horz" wrap="square" lIns="91440" tIns="45720" rIns="91440" bIns="45720" anchor="t" anchorCtr="0">
            <a:normAutofit lnSpcReduction="10000"/>
          </a:bodyPr>
          <a:p>
            <a:r>
              <a:rPr lang="zh-CN" altLang="en-US" sz="1800" dirty="0">
                <a:ea typeface="宋体" panose="02010600030101010101" pitchFamily="2" charset="-122"/>
              </a:rPr>
              <a:t>二、内生肌酐清除率测定</a:t>
            </a:r>
            <a:endParaRPr lang="zh-CN" altLang="en-US" sz="1800" dirty="0">
              <a:ea typeface="宋体" panose="02010600030101010101" pitchFamily="2" charset="-122"/>
            </a:endParaRPr>
          </a:p>
          <a:p>
            <a:r>
              <a:rPr lang="zh-CN" altLang="en-US" sz="1800" dirty="0">
                <a:ea typeface="宋体" panose="02010600030101010101" pitchFamily="2" charset="-122"/>
              </a:rPr>
              <a:t>人体血液中肌酐在严格控制饮食条件和肌肉活动相对稳定的情况，</a:t>
            </a:r>
            <a:r>
              <a:rPr lang="en-US" altLang="zh-CN" sz="1800" dirty="0">
                <a:ea typeface="宋体" panose="02010600030101010101" pitchFamily="2" charset="-122"/>
              </a:rPr>
              <a:t>Scr</a:t>
            </a:r>
            <a:r>
              <a:rPr lang="zh-CN" altLang="en-US" sz="1800" dirty="0">
                <a:ea typeface="宋体" panose="02010600030101010101" pitchFamily="2" charset="-122"/>
              </a:rPr>
              <a:t>的生成量和尿的排出量较恒定，其含量的变化主要受内源性肌酐的影响，大部分从肾小球滤过，不被肾小管重吸收，排泌量很少，故肾单位时间内把若干毫升血液中的内在肌酐全部清除出去，称为内生肌酐清除率</a:t>
            </a:r>
            <a:r>
              <a:rPr lang="en-US" altLang="zh-CN" sz="1800" dirty="0">
                <a:ea typeface="宋体" panose="02010600030101010101" pitchFamily="2" charset="-122"/>
              </a:rPr>
              <a:t>(Ccr)</a:t>
            </a:r>
            <a:r>
              <a:rPr lang="zh-CN" altLang="en-US" sz="1800" dirty="0">
                <a:ea typeface="宋体" panose="02010600030101010101" pitchFamily="2" charset="-122"/>
              </a:rPr>
              <a:t>，并以此估算肾小球滤过率。</a:t>
            </a:r>
            <a:endParaRPr lang="zh-CN" altLang="en-US" sz="1800" dirty="0">
              <a:ea typeface="宋体" panose="02010600030101010101" pitchFamily="2" charset="-122"/>
            </a:endParaRPr>
          </a:p>
          <a:p>
            <a:r>
              <a:rPr lang="en-US" altLang="zh-CN" sz="1800" dirty="0">
                <a:ea typeface="宋体" panose="02010600030101010101" pitchFamily="2" charset="-122"/>
              </a:rPr>
              <a:t>1</a:t>
            </a:r>
            <a:r>
              <a:rPr lang="zh-CN" altLang="en-US" sz="1800" dirty="0">
                <a:ea typeface="宋体" panose="02010600030101010101" pitchFamily="2" charset="-122"/>
              </a:rPr>
              <a:t>．标准</a:t>
            </a:r>
            <a:r>
              <a:rPr lang="en-US" altLang="zh-CN" sz="1800" dirty="0">
                <a:ea typeface="宋体" panose="02010600030101010101" pitchFamily="2" charset="-122"/>
              </a:rPr>
              <a:t>24h</a:t>
            </a:r>
            <a:r>
              <a:rPr lang="zh-CN" altLang="en-US" sz="1800" dirty="0">
                <a:ea typeface="宋体" panose="02010600030101010101" pitchFamily="2" charset="-122"/>
              </a:rPr>
              <a:t>留尿计算法</a:t>
            </a:r>
            <a:endParaRPr lang="zh-CN" altLang="en-US" sz="1800" dirty="0">
              <a:ea typeface="宋体" panose="02010600030101010101" pitchFamily="2" charset="-122"/>
            </a:endParaRPr>
          </a:p>
          <a:p>
            <a:r>
              <a:rPr lang="en-US" altLang="zh-CN" sz="1800" dirty="0">
                <a:ea typeface="宋体" panose="02010600030101010101" pitchFamily="2" charset="-122"/>
              </a:rPr>
              <a:t>(1)</a:t>
            </a:r>
            <a:r>
              <a:rPr lang="zh-CN" altLang="en-US" sz="1800" dirty="0">
                <a:ea typeface="宋体" panose="02010600030101010101" pitchFamily="2" charset="-122"/>
              </a:rPr>
              <a:t>病人连续</a:t>
            </a:r>
            <a:r>
              <a:rPr lang="en-US" altLang="zh-CN" sz="1800" dirty="0">
                <a:ea typeface="宋体" panose="02010600030101010101" pitchFamily="2" charset="-122"/>
              </a:rPr>
              <a:t>3</a:t>
            </a:r>
            <a:r>
              <a:rPr lang="zh-CN" altLang="en-US" sz="1800" dirty="0">
                <a:ea typeface="宋体" panose="02010600030101010101" pitchFamily="2" charset="-122"/>
              </a:rPr>
              <a:t>天进低蛋白饮食</a:t>
            </a:r>
            <a:r>
              <a:rPr lang="en-US" altLang="zh-CN" sz="1800" dirty="0">
                <a:ea typeface="宋体" panose="02010600030101010101" pitchFamily="2" charset="-122"/>
              </a:rPr>
              <a:t>(&lt;40g</a:t>
            </a:r>
            <a:r>
              <a:rPr lang="zh-CN" altLang="en-US" sz="1800" dirty="0">
                <a:ea typeface="宋体" panose="02010600030101010101" pitchFamily="2" charset="-122"/>
              </a:rPr>
              <a:t>／</a:t>
            </a:r>
            <a:r>
              <a:rPr lang="en-US" altLang="zh-CN" sz="1800" dirty="0">
                <a:ea typeface="宋体" panose="02010600030101010101" pitchFamily="2" charset="-122"/>
              </a:rPr>
              <a:t>d)</a:t>
            </a:r>
            <a:r>
              <a:rPr lang="zh-CN" altLang="en-US" sz="1800" dirty="0">
                <a:ea typeface="宋体" panose="02010600030101010101" pitchFamily="2" charset="-122"/>
              </a:rPr>
              <a:t>，并禁食肉类</a:t>
            </a:r>
            <a:r>
              <a:rPr lang="en-US" altLang="zh-CN" sz="1800" dirty="0">
                <a:ea typeface="宋体" panose="02010600030101010101" pitchFamily="2" charset="-122"/>
              </a:rPr>
              <a:t>(</a:t>
            </a:r>
            <a:r>
              <a:rPr lang="zh-CN" altLang="en-US" sz="1800" dirty="0">
                <a:ea typeface="宋体" panose="02010600030101010101" pitchFamily="2" charset="-122"/>
              </a:rPr>
              <a:t>无肌酐饮食</a:t>
            </a:r>
            <a:r>
              <a:rPr lang="en-US" altLang="zh-CN" sz="1800" dirty="0">
                <a:ea typeface="宋体" panose="02010600030101010101" pitchFamily="2" charset="-122"/>
              </a:rPr>
              <a:t>)</a:t>
            </a:r>
            <a:r>
              <a:rPr lang="zh-CN" altLang="en-US" sz="1800" dirty="0">
                <a:ea typeface="宋体" panose="02010600030101010101" pitchFamily="2" charset="-122"/>
              </a:rPr>
              <a:t>，避免剧烈运动。</a:t>
            </a:r>
            <a:endParaRPr lang="zh-CN" altLang="en-US" sz="1800" dirty="0">
              <a:ea typeface="宋体" panose="02010600030101010101" pitchFamily="2" charset="-122"/>
            </a:endParaRPr>
          </a:p>
          <a:p>
            <a:r>
              <a:rPr lang="en-US" altLang="zh-CN" sz="1800" dirty="0">
                <a:ea typeface="宋体" panose="02010600030101010101" pitchFamily="2" charset="-122"/>
              </a:rPr>
              <a:t>(2)</a:t>
            </a:r>
            <a:r>
              <a:rPr lang="zh-CN" altLang="en-US" sz="1800" dirty="0">
                <a:ea typeface="宋体" panose="02010600030101010101" pitchFamily="2" charset="-122"/>
              </a:rPr>
              <a:t>于第</a:t>
            </a:r>
            <a:r>
              <a:rPr lang="en-US" altLang="zh-CN" sz="1800" dirty="0">
                <a:ea typeface="宋体" panose="02010600030101010101" pitchFamily="2" charset="-122"/>
              </a:rPr>
              <a:t>4</a:t>
            </a:r>
            <a:r>
              <a:rPr lang="zh-CN" altLang="en-US" sz="1800" dirty="0">
                <a:ea typeface="宋体" panose="02010600030101010101" pitchFamily="2" charset="-122"/>
              </a:rPr>
              <a:t>天晨</a:t>
            </a:r>
            <a:r>
              <a:rPr lang="en-US" altLang="zh-CN" sz="1800" dirty="0">
                <a:ea typeface="宋体" panose="02010600030101010101" pitchFamily="2" charset="-122"/>
              </a:rPr>
              <a:t>8</a:t>
            </a:r>
            <a:r>
              <a:rPr lang="zh-CN" altLang="en-US" sz="1800" dirty="0">
                <a:ea typeface="宋体" panose="02010600030101010101" pitchFamily="2" charset="-122"/>
              </a:rPr>
              <a:t>时将尿液排净，然后收集记录</a:t>
            </a:r>
            <a:r>
              <a:rPr lang="en-US" altLang="zh-CN" sz="1800" dirty="0">
                <a:ea typeface="宋体" panose="02010600030101010101" pitchFamily="2" charset="-122"/>
              </a:rPr>
              <a:t>24h</a:t>
            </a:r>
            <a:r>
              <a:rPr lang="zh-CN" altLang="en-US" sz="1800" dirty="0">
                <a:ea typeface="宋体" panose="02010600030101010101" pitchFamily="2" charset="-122"/>
              </a:rPr>
              <a:t>尿量</a:t>
            </a:r>
            <a:r>
              <a:rPr lang="en-US" altLang="zh-CN" sz="1800" dirty="0">
                <a:ea typeface="宋体" panose="02010600030101010101" pitchFamily="2" charset="-122"/>
              </a:rPr>
              <a:t>(</a:t>
            </a:r>
            <a:r>
              <a:rPr lang="zh-CN" altLang="en-US" sz="1800" dirty="0">
                <a:ea typeface="宋体" panose="02010600030101010101" pitchFamily="2" charset="-122"/>
              </a:rPr>
              <a:t>次日晨</a:t>
            </a:r>
            <a:r>
              <a:rPr lang="en-US" altLang="zh-CN" sz="1800" dirty="0">
                <a:ea typeface="宋体" panose="02010600030101010101" pitchFamily="2" charset="-122"/>
              </a:rPr>
              <a:t>8</a:t>
            </a:r>
            <a:r>
              <a:rPr lang="zh-CN" altLang="en-US" sz="1800" dirty="0">
                <a:ea typeface="宋体" panose="02010600030101010101" pitchFamily="2" charset="-122"/>
              </a:rPr>
              <a:t>点尿必须留下</a:t>
            </a:r>
            <a:r>
              <a:rPr lang="en-US" altLang="zh-CN" sz="1800" dirty="0">
                <a:ea typeface="宋体" panose="02010600030101010101" pitchFamily="2" charset="-122"/>
              </a:rPr>
              <a:t>)</a:t>
            </a:r>
            <a:r>
              <a:rPr lang="zh-CN" altLang="en-US" sz="1800" dirty="0">
                <a:ea typeface="宋体" panose="02010600030101010101" pitchFamily="2" charset="-122"/>
              </a:rPr>
              <a:t>，并加入甲苯</a:t>
            </a:r>
            <a:r>
              <a:rPr lang="en-US" altLang="zh-CN" sz="1800" dirty="0">
                <a:ea typeface="宋体" panose="02010600030101010101" pitchFamily="2" charset="-122"/>
              </a:rPr>
              <a:t>4</a:t>
            </a:r>
            <a:r>
              <a:rPr lang="zh-CN" altLang="en-US" sz="1800" dirty="0">
                <a:ea typeface="宋体" panose="02010600030101010101" pitchFamily="2" charset="-122"/>
              </a:rPr>
              <a:t>～</a:t>
            </a:r>
            <a:r>
              <a:rPr lang="en-US" altLang="zh-CN" sz="1800" dirty="0">
                <a:ea typeface="宋体" panose="02010600030101010101" pitchFamily="2" charset="-122"/>
              </a:rPr>
              <a:t>5ml</a:t>
            </a:r>
            <a:r>
              <a:rPr lang="zh-CN" altLang="en-US" sz="1800" dirty="0">
                <a:ea typeface="宋体" panose="02010600030101010101" pitchFamily="2" charset="-122"/>
              </a:rPr>
              <a:t>防腐。取血</a:t>
            </a:r>
            <a:r>
              <a:rPr lang="en-US" altLang="zh-CN" sz="1800" dirty="0">
                <a:ea typeface="宋体" panose="02010600030101010101" pitchFamily="2" charset="-122"/>
              </a:rPr>
              <a:t>2</a:t>
            </a:r>
            <a:r>
              <a:rPr lang="zh-CN" altLang="en-US" sz="1800" dirty="0">
                <a:ea typeface="宋体" panose="02010600030101010101" pitchFamily="2" charset="-122"/>
              </a:rPr>
              <a:t>～</a:t>
            </a:r>
            <a:r>
              <a:rPr lang="en-US" altLang="zh-CN" sz="1800" dirty="0">
                <a:ea typeface="宋体" panose="02010600030101010101" pitchFamily="2" charset="-122"/>
              </a:rPr>
              <a:t>3ml(</a:t>
            </a:r>
            <a:r>
              <a:rPr lang="zh-CN" altLang="en-US" sz="1800" dirty="0">
                <a:ea typeface="宋体" panose="02010600030101010101" pitchFamily="2" charset="-122"/>
              </a:rPr>
              <a:t>抗凝或不抗凝均可</a:t>
            </a:r>
            <a:r>
              <a:rPr lang="en-US" altLang="zh-CN" sz="1800" dirty="0">
                <a:ea typeface="宋体" panose="02010600030101010101" pitchFamily="2" charset="-122"/>
              </a:rPr>
              <a:t>)</a:t>
            </a:r>
            <a:r>
              <a:rPr lang="zh-CN" altLang="en-US" sz="1800" dirty="0">
                <a:ea typeface="宋体" panose="02010600030101010101" pitchFamily="2" charset="-122"/>
              </a:rPr>
              <a:t>，与</a:t>
            </a:r>
            <a:r>
              <a:rPr lang="en-US" altLang="zh-CN" sz="1800" dirty="0">
                <a:ea typeface="宋体" panose="02010600030101010101" pitchFamily="2" charset="-122"/>
              </a:rPr>
              <a:t>24h</a:t>
            </a:r>
            <a:r>
              <a:rPr lang="zh-CN" altLang="en-US" sz="1800" dirty="0">
                <a:ea typeface="宋体" panose="02010600030101010101" pitchFamily="2" charset="-122"/>
              </a:rPr>
              <a:t>尿同时送检。</a:t>
            </a:r>
            <a:endParaRPr lang="zh-CN" altLang="en-US" sz="1800" dirty="0">
              <a:ea typeface="宋体" panose="02010600030101010101" pitchFamily="2" charset="-122"/>
            </a:endParaRPr>
          </a:p>
          <a:p>
            <a:r>
              <a:rPr lang="en-US" altLang="zh-CN" sz="1800" dirty="0">
                <a:ea typeface="宋体" panose="02010600030101010101" pitchFamily="2" charset="-122"/>
              </a:rPr>
              <a:t>(3)</a:t>
            </a:r>
            <a:r>
              <a:rPr lang="zh-CN" altLang="en-US" sz="1800" dirty="0">
                <a:ea typeface="宋体" panose="02010600030101010101" pitchFamily="2" charset="-122"/>
              </a:rPr>
              <a:t>测定尿及血中肌酐浓度。</a:t>
            </a:r>
            <a:endParaRPr lang="zh-CN" altLang="en-US" sz="1800" dirty="0">
              <a:ea typeface="宋体" panose="02010600030101010101" pitchFamily="2" charset="-122"/>
            </a:endParaRPr>
          </a:p>
          <a:p>
            <a:r>
              <a:rPr lang="en-US" altLang="zh-CN" sz="1800" dirty="0">
                <a:ea typeface="宋体" panose="02010600030101010101" pitchFamily="2" charset="-122"/>
              </a:rPr>
              <a:t>(4)</a:t>
            </a:r>
            <a:r>
              <a:rPr lang="zh-CN" altLang="en-US" sz="1800" dirty="0">
                <a:ea typeface="宋体" panose="02010600030101010101" pitchFamily="2" charset="-122"/>
              </a:rPr>
              <a:t>应用下列公式计算</a:t>
            </a:r>
            <a:r>
              <a:rPr lang="en-US" altLang="zh-CN" sz="1800" dirty="0">
                <a:ea typeface="宋体" panose="02010600030101010101" pitchFamily="2" charset="-122"/>
              </a:rPr>
              <a:t>Ccr</a:t>
            </a:r>
            <a:r>
              <a:rPr lang="zh-CN" altLang="en-US" sz="1800" dirty="0">
                <a:ea typeface="宋体" panose="02010600030101010101" pitchFamily="2" charset="-122"/>
              </a:rPr>
              <a:t>：</a:t>
            </a:r>
            <a:endParaRPr lang="zh-CN" altLang="en-US" sz="1800" dirty="0">
              <a:ea typeface="宋体" panose="02010600030101010101" pitchFamily="2" charset="-122"/>
            </a:endParaRPr>
          </a:p>
          <a:p>
            <a:r>
              <a:rPr lang="en-US" altLang="zh-CN" sz="1800" dirty="0">
                <a:ea typeface="宋体" panose="02010600030101010101" pitchFamily="2" charset="-122"/>
              </a:rPr>
              <a:t>Ccr</a:t>
            </a:r>
            <a:r>
              <a:rPr lang="zh-CN" altLang="en-US" sz="1800" dirty="0">
                <a:ea typeface="宋体" panose="02010600030101010101" pitchFamily="2" charset="-122"/>
              </a:rPr>
              <a:t>（</a:t>
            </a:r>
            <a:r>
              <a:rPr lang="en-US" altLang="zh-CN" sz="1800" dirty="0">
                <a:ea typeface="宋体" panose="02010600030101010101" pitchFamily="2" charset="-122"/>
              </a:rPr>
              <a:t>ml/min</a:t>
            </a:r>
            <a:r>
              <a:rPr lang="zh-CN" altLang="en-US" sz="1800" dirty="0">
                <a:ea typeface="宋体" panose="02010600030101010101" pitchFamily="2" charset="-122"/>
              </a:rPr>
              <a:t>）</a:t>
            </a:r>
            <a:r>
              <a:rPr lang="en-US" altLang="zh-CN" sz="1800" dirty="0">
                <a:ea typeface="宋体" panose="02010600030101010101" pitchFamily="2" charset="-122"/>
              </a:rPr>
              <a:t>=</a:t>
            </a:r>
            <a:r>
              <a:rPr lang="zh-CN" altLang="en-US" sz="1800" dirty="0">
                <a:ea typeface="宋体" panose="02010600030101010101" pitchFamily="2" charset="-122"/>
              </a:rPr>
              <a:t>尿肌酐浓度（</a:t>
            </a:r>
            <a:r>
              <a:rPr lang="el-GR" altLang="zh-CN" sz="1800" dirty="0"/>
              <a:t>μ</a:t>
            </a:r>
            <a:r>
              <a:rPr lang="en-US" altLang="zh-CN" sz="1800" dirty="0">
                <a:ea typeface="宋体" panose="02010600030101010101" pitchFamily="2" charset="-122"/>
              </a:rPr>
              <a:t>mol/L</a:t>
            </a:r>
            <a:r>
              <a:rPr lang="zh-CN" altLang="en-US" sz="1800" dirty="0">
                <a:ea typeface="宋体" panose="02010600030101010101" pitchFamily="2" charset="-122"/>
              </a:rPr>
              <a:t>）</a:t>
            </a:r>
            <a:r>
              <a:rPr lang="en-US" altLang="zh-CN" sz="1800" dirty="0">
                <a:ea typeface="宋体" panose="02010600030101010101" pitchFamily="2" charset="-122"/>
              </a:rPr>
              <a:t>×</a:t>
            </a:r>
            <a:r>
              <a:rPr lang="zh-CN" altLang="en-US" sz="1800" dirty="0">
                <a:ea typeface="宋体" panose="02010600030101010101" pitchFamily="2" charset="-122"/>
              </a:rPr>
              <a:t>每分钟尿量（</a:t>
            </a:r>
            <a:r>
              <a:rPr lang="en-US" altLang="zh-CN" sz="1800" dirty="0">
                <a:ea typeface="宋体" panose="02010600030101010101" pitchFamily="2" charset="-122"/>
              </a:rPr>
              <a:t>ml/min</a:t>
            </a:r>
            <a:r>
              <a:rPr lang="zh-CN" altLang="en-US" sz="1800" dirty="0">
                <a:ea typeface="宋体" panose="02010600030101010101" pitchFamily="2" charset="-122"/>
              </a:rPr>
              <a:t>）</a:t>
            </a:r>
            <a:r>
              <a:rPr lang="en-US" altLang="zh-CN" sz="1800" dirty="0">
                <a:ea typeface="宋体" panose="02010600030101010101" pitchFamily="2" charset="-122"/>
              </a:rPr>
              <a:t>/</a:t>
            </a:r>
            <a:r>
              <a:rPr lang="zh-CN" altLang="en-US" sz="1800" dirty="0">
                <a:ea typeface="宋体" panose="02010600030101010101" pitchFamily="2" charset="-122"/>
              </a:rPr>
              <a:t>血浆肌酐浓度（</a:t>
            </a:r>
            <a:r>
              <a:rPr lang="el-GR" altLang="zh-CN" sz="1800" dirty="0"/>
              <a:t>μ</a:t>
            </a:r>
            <a:r>
              <a:rPr lang="en-US" altLang="zh-CN" sz="1800" dirty="0">
                <a:ea typeface="宋体" panose="02010600030101010101" pitchFamily="2" charset="-122"/>
              </a:rPr>
              <a:t>mol/L</a:t>
            </a:r>
            <a:r>
              <a:rPr lang="zh-CN" altLang="en-US" sz="1800" dirty="0">
                <a:ea typeface="宋体" panose="02010600030101010101" pitchFamily="2" charset="-122"/>
              </a:rPr>
              <a:t>）</a:t>
            </a:r>
            <a:endParaRPr lang="zh-CN" altLang="en-US" sz="1800" dirty="0">
              <a:ea typeface="宋体" panose="02010600030101010101" pitchFamily="2" charset="-122"/>
            </a:endParaRPr>
          </a:p>
          <a:p>
            <a:r>
              <a:rPr lang="en-US" altLang="zh-CN" sz="1800" dirty="0">
                <a:ea typeface="宋体" panose="02010600030101010101" pitchFamily="2" charset="-122"/>
              </a:rPr>
              <a:t>【</a:t>
            </a:r>
            <a:r>
              <a:rPr lang="zh-CN" altLang="en-US" sz="1800" dirty="0">
                <a:ea typeface="宋体" panose="02010600030101010101" pitchFamily="2" charset="-122"/>
              </a:rPr>
              <a:t>正常参考值</a:t>
            </a:r>
            <a:r>
              <a:rPr lang="en-US" altLang="zh-CN" sz="1800" dirty="0">
                <a:ea typeface="宋体" panose="02010600030101010101" pitchFamily="2" charset="-122"/>
              </a:rPr>
              <a:t>】</a:t>
            </a:r>
            <a:r>
              <a:rPr lang="zh-CN" altLang="en-US" sz="1800" dirty="0">
                <a:ea typeface="宋体" panose="02010600030101010101" pitchFamily="2" charset="-122"/>
              </a:rPr>
              <a:t>成人</a:t>
            </a:r>
            <a:r>
              <a:rPr lang="en-US" altLang="zh-CN" sz="1800" dirty="0">
                <a:ea typeface="宋体" panose="02010600030101010101" pitchFamily="2" charset="-122"/>
              </a:rPr>
              <a:t>80</a:t>
            </a:r>
            <a:r>
              <a:rPr lang="zh-CN" altLang="en-US" sz="1800" dirty="0">
                <a:ea typeface="宋体" panose="02010600030101010101" pitchFamily="2" charset="-122"/>
              </a:rPr>
              <a:t>～</a:t>
            </a:r>
            <a:r>
              <a:rPr lang="en-US" altLang="zh-CN" sz="1800" dirty="0">
                <a:ea typeface="宋体" panose="02010600030101010101" pitchFamily="2" charset="-122"/>
              </a:rPr>
              <a:t>120ml</a:t>
            </a:r>
            <a:r>
              <a:rPr lang="zh-CN" altLang="en-US" sz="1800" dirty="0">
                <a:ea typeface="宋体" panose="02010600030101010101" pitchFamily="2" charset="-122"/>
              </a:rPr>
              <a:t>／</a:t>
            </a:r>
            <a:r>
              <a:rPr lang="en-US" altLang="zh-CN" sz="1800" dirty="0">
                <a:ea typeface="宋体" panose="02010600030101010101" pitchFamily="2" charset="-122"/>
              </a:rPr>
              <a:t>min</a:t>
            </a:r>
            <a:r>
              <a:rPr lang="zh-CN" altLang="en-US" sz="1800" dirty="0">
                <a:ea typeface="宋体" panose="02010600030101010101" pitchFamily="2" charset="-122"/>
              </a:rPr>
              <a:t>，老年人随年龄增长，有自然下降趋势。</a:t>
            </a:r>
            <a:endParaRPr lang="zh-CN" altLang="en-US" sz="1800" dirty="0">
              <a:ea typeface="宋体" panose="02010600030101010101" pitchFamily="2" charset="-122"/>
            </a:endParaRPr>
          </a:p>
          <a:p>
            <a:pPr>
              <a:buNone/>
            </a:pPr>
            <a:endParaRPr lang="zh-CN" altLang="en-US" dirty="0">
              <a:ea typeface="宋体" panose="02010600030101010101" pitchFamily="2"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内容占位符 2"/>
          <p:cNvSpPr>
            <a:spLocks noGrp="1"/>
          </p:cNvSpPr>
          <p:nvPr>
            <p:ph idx="1"/>
          </p:nvPr>
        </p:nvSpPr>
        <p:spPr/>
        <p:txBody>
          <a:bodyPr vert="horz" wrap="square" lIns="91440" tIns="45720" rIns="91440" bIns="45720" anchor="t" anchorCtr="0"/>
          <a:p>
            <a:r>
              <a:rPr lang="en-US" altLang="zh-CN" sz="2400" dirty="0">
                <a:ea typeface="宋体" panose="02010600030101010101" pitchFamily="2" charset="-122"/>
              </a:rPr>
              <a:t>【</a:t>
            </a:r>
            <a:r>
              <a:rPr lang="zh-CN" altLang="en-US" sz="2400" dirty="0">
                <a:ea typeface="宋体" panose="02010600030101010101" pitchFamily="2" charset="-122"/>
              </a:rPr>
              <a:t>临床意义</a:t>
            </a:r>
            <a:r>
              <a:rPr lang="en-US" altLang="zh-CN" sz="2400" dirty="0">
                <a:ea typeface="宋体" panose="02010600030101010101" pitchFamily="2" charset="-122"/>
              </a:rPr>
              <a:t>】</a:t>
            </a:r>
            <a:r>
              <a:rPr lang="zh-CN" altLang="en-US" sz="2400" dirty="0">
                <a:ea typeface="宋体" panose="02010600030101010101" pitchFamily="2" charset="-122"/>
              </a:rPr>
              <a:t>判断肾小球损害的敏感指标：当</a:t>
            </a:r>
            <a:r>
              <a:rPr lang="en-US" altLang="zh-CN" sz="2400" dirty="0">
                <a:ea typeface="宋体" panose="02010600030101010101" pitchFamily="2" charset="-122"/>
              </a:rPr>
              <a:t>GFR</a:t>
            </a:r>
            <a:r>
              <a:rPr lang="zh-CN" altLang="en-US" sz="2400" dirty="0">
                <a:ea typeface="宋体" panose="02010600030101010101" pitchFamily="2" charset="-122"/>
              </a:rPr>
              <a:t>降低到正常值的</a:t>
            </a:r>
            <a:r>
              <a:rPr lang="en-US" altLang="zh-CN" sz="2400" dirty="0">
                <a:ea typeface="宋体" panose="02010600030101010101" pitchFamily="2" charset="-122"/>
              </a:rPr>
              <a:t>50</a:t>
            </a:r>
            <a:r>
              <a:rPr lang="zh-CN" altLang="en-US" sz="2400" dirty="0">
                <a:ea typeface="宋体" panose="02010600030101010101" pitchFamily="2" charset="-122"/>
              </a:rPr>
              <a:t>％，</a:t>
            </a:r>
            <a:r>
              <a:rPr lang="en-US" altLang="zh-CN" sz="2400" dirty="0">
                <a:ea typeface="宋体" panose="02010600030101010101" pitchFamily="2" charset="-122"/>
              </a:rPr>
              <a:t>Ccr</a:t>
            </a:r>
            <a:r>
              <a:rPr lang="zh-CN" altLang="en-US" sz="2400" dirty="0">
                <a:ea typeface="宋体" panose="02010600030101010101" pitchFamily="2" charset="-122"/>
              </a:rPr>
              <a:t>测定值可低至</a:t>
            </a:r>
            <a:r>
              <a:rPr lang="en-US" altLang="zh-CN" sz="2400" dirty="0">
                <a:ea typeface="宋体" panose="02010600030101010101" pitchFamily="2" charset="-122"/>
              </a:rPr>
              <a:t>50 ml</a:t>
            </a:r>
            <a:r>
              <a:rPr lang="zh-CN" altLang="en-US" sz="2400" dirty="0">
                <a:ea typeface="宋体" panose="02010600030101010101" pitchFamily="2" charset="-122"/>
              </a:rPr>
              <a:t>／</a:t>
            </a:r>
            <a:r>
              <a:rPr lang="en-US" altLang="zh-CN" sz="2400" dirty="0">
                <a:ea typeface="宋体" panose="02010600030101010101" pitchFamily="2" charset="-122"/>
              </a:rPr>
              <a:t>min</a:t>
            </a:r>
            <a:r>
              <a:rPr lang="zh-CN" altLang="en-US" sz="2400" dirty="0">
                <a:ea typeface="宋体" panose="02010600030101010101" pitchFamily="2" charset="-122"/>
              </a:rPr>
              <a:t>，但血肌酐、尿素氮测定仍可在正常范围，因肾有强大的储备能力，故</a:t>
            </a:r>
            <a:r>
              <a:rPr lang="en-US" altLang="zh-CN" sz="2400" dirty="0">
                <a:ea typeface="宋体" panose="02010600030101010101" pitchFamily="2" charset="-122"/>
              </a:rPr>
              <a:t>Ccr</a:t>
            </a:r>
            <a:r>
              <a:rPr lang="zh-CN" altLang="en-US" sz="2400" dirty="0">
                <a:ea typeface="宋体" panose="02010600030101010101" pitchFamily="2" charset="-122"/>
              </a:rPr>
              <a:t>是较早反映</a:t>
            </a:r>
            <a:r>
              <a:rPr lang="en-US" altLang="zh-CN" sz="2400" dirty="0">
                <a:ea typeface="宋体" panose="02010600030101010101" pitchFamily="2" charset="-122"/>
              </a:rPr>
              <a:t>GFR</a:t>
            </a:r>
            <a:r>
              <a:rPr lang="zh-CN" altLang="en-US" sz="2400" dirty="0">
                <a:ea typeface="宋体" panose="02010600030101010101" pitchFamily="2" charset="-122"/>
              </a:rPr>
              <a:t>的敏感指标；评估肾功能损害程度：临床常用</a:t>
            </a:r>
            <a:r>
              <a:rPr lang="en-US" altLang="zh-CN" sz="2400" dirty="0">
                <a:ea typeface="宋体" panose="02010600030101010101" pitchFamily="2" charset="-122"/>
              </a:rPr>
              <a:t>Ccr</a:t>
            </a:r>
            <a:r>
              <a:rPr lang="zh-CN" altLang="en-US" sz="2400" dirty="0">
                <a:ea typeface="宋体" panose="02010600030101010101" pitchFamily="2" charset="-122"/>
              </a:rPr>
              <a:t>代替</a:t>
            </a:r>
            <a:r>
              <a:rPr lang="en-US" altLang="zh-CN" sz="2400" dirty="0">
                <a:ea typeface="宋体" panose="02010600030101010101" pitchFamily="2" charset="-122"/>
              </a:rPr>
              <a:t>GFR</a:t>
            </a:r>
            <a:r>
              <a:rPr lang="zh-CN" altLang="en-US" sz="2400" dirty="0">
                <a:ea typeface="宋体" panose="02010600030101010101" pitchFamily="2" charset="-122"/>
              </a:rPr>
              <a:t>，根据</a:t>
            </a:r>
            <a:r>
              <a:rPr lang="en-US" altLang="zh-CN" sz="2400" dirty="0">
                <a:ea typeface="宋体" panose="02010600030101010101" pitchFamily="2" charset="-122"/>
              </a:rPr>
              <a:t>Ccr</a:t>
            </a:r>
            <a:r>
              <a:rPr lang="zh-CN" altLang="en-US" sz="2400" dirty="0">
                <a:ea typeface="宋体" panose="02010600030101010101" pitchFamily="2" charset="-122"/>
              </a:rPr>
              <a:t>一般可将肾功能分为</a:t>
            </a:r>
            <a:r>
              <a:rPr lang="en-US" altLang="zh-CN" sz="2400" dirty="0">
                <a:ea typeface="宋体" panose="02010600030101010101" pitchFamily="2" charset="-122"/>
              </a:rPr>
              <a:t>4</a:t>
            </a:r>
            <a:r>
              <a:rPr lang="zh-CN" altLang="en-US" sz="2400" dirty="0">
                <a:ea typeface="宋体" panose="02010600030101010101" pitchFamily="2" charset="-122"/>
              </a:rPr>
              <a:t>期：第</a:t>
            </a:r>
            <a:r>
              <a:rPr lang="en-US" altLang="zh-CN" sz="2400" dirty="0">
                <a:ea typeface="宋体" panose="02010600030101010101" pitchFamily="2" charset="-122"/>
              </a:rPr>
              <a:t>1</a:t>
            </a:r>
            <a:r>
              <a:rPr lang="zh-CN" altLang="en-US" sz="2400" dirty="0">
                <a:ea typeface="宋体" panose="02010600030101010101" pitchFamily="2" charset="-122"/>
              </a:rPr>
              <a:t>期</a:t>
            </a:r>
            <a:r>
              <a:rPr lang="en-US" altLang="zh-CN" sz="2400" dirty="0">
                <a:ea typeface="宋体" panose="02010600030101010101" pitchFamily="2" charset="-122"/>
              </a:rPr>
              <a:t>(</a:t>
            </a:r>
            <a:r>
              <a:rPr lang="zh-CN" altLang="en-US" sz="2400" dirty="0">
                <a:ea typeface="宋体" panose="02010600030101010101" pitchFamily="2" charset="-122"/>
              </a:rPr>
              <a:t>肾衰竭代偿期</a:t>
            </a:r>
            <a:r>
              <a:rPr lang="en-US" altLang="zh-CN" sz="2400" dirty="0">
                <a:ea typeface="宋体" panose="02010600030101010101" pitchFamily="2" charset="-122"/>
              </a:rPr>
              <a:t>)Ccr</a:t>
            </a:r>
            <a:r>
              <a:rPr lang="zh-CN" altLang="en-US" sz="2400" dirty="0">
                <a:ea typeface="宋体" panose="02010600030101010101" pitchFamily="2" charset="-122"/>
              </a:rPr>
              <a:t>为</a:t>
            </a:r>
            <a:r>
              <a:rPr lang="en-US" altLang="zh-CN" sz="2400" dirty="0">
                <a:ea typeface="宋体" panose="02010600030101010101" pitchFamily="2" charset="-122"/>
              </a:rPr>
              <a:t>51</a:t>
            </a:r>
            <a:r>
              <a:rPr lang="zh-CN" altLang="en-US" sz="2400" dirty="0">
                <a:ea typeface="宋体" panose="02010600030101010101" pitchFamily="2" charset="-122"/>
              </a:rPr>
              <a:t>～</a:t>
            </a:r>
            <a:r>
              <a:rPr lang="en-US" altLang="zh-CN" sz="2400" dirty="0">
                <a:ea typeface="宋体" panose="02010600030101010101" pitchFamily="2" charset="-122"/>
              </a:rPr>
              <a:t>80ml</a:t>
            </a:r>
            <a:r>
              <a:rPr lang="zh-CN" altLang="en-US" sz="2400" dirty="0">
                <a:ea typeface="宋体" panose="02010600030101010101" pitchFamily="2" charset="-122"/>
              </a:rPr>
              <a:t>／</a:t>
            </a:r>
            <a:r>
              <a:rPr lang="en-US" altLang="zh-CN" sz="2400" dirty="0">
                <a:ea typeface="宋体" panose="02010600030101010101" pitchFamily="2" charset="-122"/>
              </a:rPr>
              <a:t>min</a:t>
            </a:r>
            <a:r>
              <a:rPr lang="zh-CN" altLang="en-US" sz="2400" dirty="0">
                <a:ea typeface="宋体" panose="02010600030101010101" pitchFamily="2" charset="-122"/>
              </a:rPr>
              <a:t>；第</a:t>
            </a:r>
            <a:r>
              <a:rPr lang="en-US" altLang="zh-CN" sz="2400" dirty="0">
                <a:ea typeface="宋体" panose="02010600030101010101" pitchFamily="2" charset="-122"/>
              </a:rPr>
              <a:t>2</a:t>
            </a:r>
            <a:r>
              <a:rPr lang="zh-CN" altLang="en-US" sz="2400" dirty="0">
                <a:ea typeface="宋体" panose="02010600030101010101" pitchFamily="2" charset="-122"/>
              </a:rPr>
              <a:t>期</a:t>
            </a:r>
            <a:r>
              <a:rPr lang="en-US" altLang="zh-CN" sz="2400" dirty="0">
                <a:ea typeface="宋体" panose="02010600030101010101" pitchFamily="2" charset="-122"/>
              </a:rPr>
              <a:t>(</a:t>
            </a:r>
            <a:r>
              <a:rPr lang="zh-CN" altLang="en-US" sz="2400" dirty="0">
                <a:ea typeface="宋体" panose="02010600030101010101" pitchFamily="2" charset="-122"/>
              </a:rPr>
              <a:t>肾衰竭失代偿期</a:t>
            </a:r>
            <a:r>
              <a:rPr lang="en-US" altLang="zh-CN" sz="2400" dirty="0">
                <a:ea typeface="宋体" panose="02010600030101010101" pitchFamily="2" charset="-122"/>
              </a:rPr>
              <a:t>)Ccr</a:t>
            </a:r>
            <a:r>
              <a:rPr lang="zh-CN" altLang="en-US" sz="2400" dirty="0">
                <a:ea typeface="宋体" panose="02010600030101010101" pitchFamily="2" charset="-122"/>
              </a:rPr>
              <a:t>为</a:t>
            </a:r>
            <a:r>
              <a:rPr lang="en-US" altLang="zh-CN" sz="2400" dirty="0">
                <a:ea typeface="宋体" panose="02010600030101010101" pitchFamily="2" charset="-122"/>
              </a:rPr>
              <a:t>50</a:t>
            </a:r>
            <a:r>
              <a:rPr lang="zh-CN" altLang="en-US" sz="2400" dirty="0">
                <a:ea typeface="宋体" panose="02010600030101010101" pitchFamily="2" charset="-122"/>
              </a:rPr>
              <a:t>～</a:t>
            </a:r>
            <a:r>
              <a:rPr lang="en-US" altLang="zh-CN" sz="2400" dirty="0">
                <a:ea typeface="宋体" panose="02010600030101010101" pitchFamily="2" charset="-122"/>
              </a:rPr>
              <a:t>20ml</a:t>
            </a:r>
            <a:r>
              <a:rPr lang="zh-CN" altLang="en-US" sz="2400" dirty="0">
                <a:ea typeface="宋体" panose="02010600030101010101" pitchFamily="2" charset="-122"/>
              </a:rPr>
              <a:t>／</a:t>
            </a:r>
            <a:r>
              <a:rPr lang="en-US" altLang="zh-CN" sz="2400" dirty="0">
                <a:ea typeface="宋体" panose="02010600030101010101" pitchFamily="2" charset="-122"/>
              </a:rPr>
              <a:t>min</a:t>
            </a:r>
            <a:r>
              <a:rPr lang="zh-CN" altLang="en-US" sz="2400" dirty="0">
                <a:ea typeface="宋体" panose="02010600030101010101" pitchFamily="2" charset="-122"/>
              </a:rPr>
              <a:t>；第</a:t>
            </a:r>
            <a:r>
              <a:rPr lang="en-US" altLang="zh-CN" sz="2400" dirty="0">
                <a:ea typeface="宋体" panose="02010600030101010101" pitchFamily="2" charset="-122"/>
              </a:rPr>
              <a:t>3</a:t>
            </a:r>
            <a:r>
              <a:rPr lang="zh-CN" altLang="en-US" sz="2400" dirty="0">
                <a:ea typeface="宋体" panose="02010600030101010101" pitchFamily="2" charset="-122"/>
              </a:rPr>
              <a:t>期</a:t>
            </a:r>
            <a:r>
              <a:rPr lang="en-US" altLang="zh-CN" sz="2400" dirty="0">
                <a:ea typeface="宋体" panose="02010600030101010101" pitchFamily="2" charset="-122"/>
              </a:rPr>
              <a:t>(</a:t>
            </a:r>
            <a:r>
              <a:rPr lang="zh-CN" altLang="en-US" sz="2400" dirty="0">
                <a:ea typeface="宋体" panose="02010600030101010101" pitchFamily="2" charset="-122"/>
              </a:rPr>
              <a:t>肾衰竭期</a:t>
            </a:r>
            <a:r>
              <a:rPr lang="en-US" altLang="zh-CN" sz="2400" dirty="0">
                <a:ea typeface="宋体" panose="02010600030101010101" pitchFamily="2" charset="-122"/>
              </a:rPr>
              <a:t>)Ccr</a:t>
            </a:r>
            <a:r>
              <a:rPr lang="zh-CN" altLang="en-US" sz="2400" dirty="0">
                <a:ea typeface="宋体" panose="02010600030101010101" pitchFamily="2" charset="-122"/>
              </a:rPr>
              <a:t>为</a:t>
            </a:r>
            <a:r>
              <a:rPr lang="en-US" altLang="zh-CN" sz="2400" dirty="0">
                <a:ea typeface="宋体" panose="02010600030101010101" pitchFamily="2" charset="-122"/>
              </a:rPr>
              <a:t>19</a:t>
            </a:r>
            <a:r>
              <a:rPr lang="zh-CN" altLang="en-US" sz="2400" dirty="0">
                <a:ea typeface="宋体" panose="02010600030101010101" pitchFamily="2" charset="-122"/>
              </a:rPr>
              <a:t>～</a:t>
            </a:r>
            <a:r>
              <a:rPr lang="en-US" altLang="zh-CN" sz="2400" dirty="0">
                <a:ea typeface="宋体" panose="02010600030101010101" pitchFamily="2" charset="-122"/>
              </a:rPr>
              <a:t>10ml</a:t>
            </a:r>
            <a:r>
              <a:rPr lang="zh-CN" altLang="en-US" sz="2400" dirty="0">
                <a:ea typeface="宋体" panose="02010600030101010101" pitchFamily="2" charset="-122"/>
              </a:rPr>
              <a:t>／</a:t>
            </a:r>
            <a:r>
              <a:rPr lang="en-US" altLang="zh-CN" sz="2400" dirty="0">
                <a:ea typeface="宋体" panose="02010600030101010101" pitchFamily="2" charset="-122"/>
              </a:rPr>
              <a:t>min</a:t>
            </a:r>
            <a:r>
              <a:rPr lang="zh-CN" altLang="en-US" sz="2400" dirty="0">
                <a:ea typeface="宋体" panose="02010600030101010101" pitchFamily="2" charset="-122"/>
              </a:rPr>
              <a:t>；第</a:t>
            </a:r>
            <a:r>
              <a:rPr lang="en-US" altLang="zh-CN" sz="2400" dirty="0">
                <a:ea typeface="宋体" panose="02010600030101010101" pitchFamily="2" charset="-122"/>
              </a:rPr>
              <a:t>4</a:t>
            </a:r>
            <a:r>
              <a:rPr lang="zh-CN" altLang="en-US" sz="2400" dirty="0">
                <a:ea typeface="宋体" panose="02010600030101010101" pitchFamily="2" charset="-122"/>
              </a:rPr>
              <a:t>期</a:t>
            </a:r>
            <a:r>
              <a:rPr lang="en-US" altLang="zh-CN" sz="2400" dirty="0">
                <a:ea typeface="宋体" panose="02010600030101010101" pitchFamily="2" charset="-122"/>
              </a:rPr>
              <a:t>(</a:t>
            </a:r>
            <a:r>
              <a:rPr lang="zh-CN" altLang="en-US" sz="2400" dirty="0">
                <a:ea typeface="宋体" panose="02010600030101010101" pitchFamily="2" charset="-122"/>
              </a:rPr>
              <a:t>尿毒症期或终末期肾衰竭</a:t>
            </a:r>
            <a:r>
              <a:rPr lang="en-US" altLang="zh-CN" sz="2400" dirty="0">
                <a:ea typeface="宋体" panose="02010600030101010101" pitchFamily="2" charset="-122"/>
              </a:rPr>
              <a:t>)Ccr&lt;10ml</a:t>
            </a:r>
            <a:r>
              <a:rPr lang="zh-CN" altLang="en-US" sz="2400" dirty="0">
                <a:ea typeface="宋体" panose="02010600030101010101" pitchFamily="2" charset="-122"/>
              </a:rPr>
              <a:t>／</a:t>
            </a:r>
            <a:r>
              <a:rPr lang="en-US" altLang="zh-CN" sz="2400" dirty="0">
                <a:ea typeface="宋体" panose="02010600030101010101" pitchFamily="2" charset="-122"/>
              </a:rPr>
              <a:t>min</a:t>
            </a:r>
            <a:r>
              <a:rPr lang="zh-CN" altLang="en-US" sz="2400" dirty="0">
                <a:ea typeface="宋体" panose="02010600030101010101" pitchFamily="2" charset="-122"/>
              </a:rPr>
              <a:t>。（</a:t>
            </a:r>
            <a:r>
              <a:rPr lang="en-US" altLang="zh-CN" sz="2400" dirty="0">
                <a:ea typeface="宋体" panose="02010600030101010101" pitchFamily="2" charset="-122"/>
              </a:rPr>
              <a:t>1992</a:t>
            </a:r>
            <a:r>
              <a:rPr lang="zh-CN" altLang="en-US" sz="2400" dirty="0">
                <a:ea typeface="宋体" panose="02010600030101010101" pitchFamily="2" charset="-122"/>
              </a:rPr>
              <a:t>年中华医学会肾脏病学分会提出慢性肾衰竭的分期方法）</a:t>
            </a:r>
            <a:endParaRPr lang="en-US" altLang="zh-CN" sz="2400" dirty="0">
              <a:ea typeface="宋体" panose="02010600030101010101" pitchFamily="2" charset="-122"/>
            </a:endParaRPr>
          </a:p>
          <a:p>
            <a:r>
              <a:rPr lang="zh-CN" altLang="en-US" dirty="0">
                <a:ea typeface="宋体" panose="02010600030101010101" pitchFamily="2" charset="-122"/>
              </a:rPr>
              <a:t>慢性肾脏病分期（</a:t>
            </a:r>
            <a:r>
              <a:rPr lang="en-US" altLang="zh-CN" sz="2400" dirty="0">
                <a:ea typeface="宋体" panose="02010600030101010101" pitchFamily="2" charset="-122"/>
              </a:rPr>
              <a:t>1999</a:t>
            </a:r>
            <a:r>
              <a:rPr lang="zh-CN" altLang="en-US" sz="2400" dirty="0">
                <a:ea typeface="宋体" panose="02010600030101010101" pitchFamily="2" charset="-122"/>
              </a:rPr>
              <a:t>年美国肾脏病基金会肾脏病预后质量倡议工作组（</a:t>
            </a:r>
            <a:r>
              <a:rPr lang="en-US" altLang="zh-CN" sz="2400" dirty="0">
                <a:ea typeface="宋体" panose="02010600030101010101" pitchFamily="2" charset="-122"/>
              </a:rPr>
              <a:t>KDOQI</a:t>
            </a:r>
            <a:r>
              <a:rPr lang="zh-CN" altLang="en-US" sz="2400" dirty="0">
                <a:ea typeface="宋体" panose="02010600030101010101" pitchFamily="2" charset="-122"/>
              </a:rPr>
              <a:t>））</a:t>
            </a:r>
            <a:endParaRPr lang="zh-CN" altLang="en-US" sz="2400" dirty="0">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custDataLst>
              <p:tags r:id="rId1"/>
            </p:custDataLst>
          </p:nvPr>
        </p:nvPicPr>
        <p:blipFill>
          <a:blip r:embed="rId2"/>
          <a:stretch>
            <a:fillRect/>
          </a:stretch>
        </p:blipFill>
        <p:spPr>
          <a:xfrm>
            <a:off x="654050" y="228600"/>
            <a:ext cx="10564813" cy="5543550"/>
          </a:xfrm>
          <a:prstGeom prst="rect">
            <a:avLst/>
          </a:prstGeom>
          <a:noFill/>
          <a:ln w="9525">
            <a:noFill/>
          </a:ln>
        </p:spPr>
      </p:pic>
      <p:sp>
        <p:nvSpPr>
          <p:cNvPr id="4" name="矩形 3"/>
          <p:cNvSpPr/>
          <p:nvPr/>
        </p:nvSpPr>
        <p:spPr>
          <a:xfrm>
            <a:off x="2132049" y="2114550"/>
            <a:ext cx="7609841" cy="2306955"/>
          </a:xfrm>
          <a:prstGeom prst="rect">
            <a:avLst/>
          </a:prstGeom>
          <a:noFill/>
          <a:ln>
            <a:noFill/>
          </a:ln>
        </p:spPr>
        <p:txBody>
          <a:bodyPr wrap="square" rtlCol="0" anchor="t">
            <a:spAutoFit/>
          </a:bodyPr>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任务一</a:t>
            </a:r>
            <a:endPar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血液检查 </a:t>
            </a:r>
            <a:endParaRPr lang="zh-CN" altLang="en-US" sz="7200" b="1" strike="noStrike" noProof="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586" name="图片 3"/>
          <p:cNvPicPr>
            <a:picLocks noChangeAspect="1"/>
          </p:cNvPicPr>
          <p:nvPr/>
        </p:nvPicPr>
        <p:blipFill>
          <a:blip r:embed="rId1"/>
          <a:stretch>
            <a:fillRect/>
          </a:stretch>
        </p:blipFill>
        <p:spPr>
          <a:xfrm>
            <a:off x="1804988" y="1844675"/>
            <a:ext cx="8636000" cy="2305050"/>
          </a:xfrm>
          <a:prstGeom prst="rect">
            <a:avLst/>
          </a:prstGeom>
          <a:noFill/>
          <a:ln w="9525">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内容占位符 2"/>
          <p:cNvSpPr>
            <a:spLocks noGrp="1"/>
          </p:cNvSpPr>
          <p:nvPr>
            <p:ph idx="1"/>
          </p:nvPr>
        </p:nvSpPr>
        <p:spPr/>
        <p:txBody>
          <a:bodyPr vert="horz" wrap="square" lIns="91440" tIns="45720" rIns="91440" bIns="45720" anchor="t" anchorCtr="0"/>
          <a:p>
            <a:r>
              <a:rPr lang="zh-CN" altLang="en-US" sz="1600" dirty="0">
                <a:ea typeface="宋体" panose="02010600030101010101" pitchFamily="2" charset="-122"/>
              </a:rPr>
              <a:t>三、肾小管功能监测</a:t>
            </a:r>
            <a:endParaRPr lang="zh-CN" altLang="en-US" sz="1600" dirty="0">
              <a:ea typeface="宋体" panose="02010600030101010101" pitchFamily="2" charset="-122"/>
            </a:endParaRPr>
          </a:p>
          <a:p>
            <a:r>
              <a:rPr lang="en-US" altLang="zh-CN" sz="1600" dirty="0">
                <a:ea typeface="宋体" panose="02010600030101010101" pitchFamily="2" charset="-122"/>
              </a:rPr>
              <a:t>1.</a:t>
            </a:r>
            <a:r>
              <a:rPr lang="zh-CN" altLang="en-US" sz="1600" dirty="0">
                <a:ea typeface="宋体" panose="02010600030101010101" pitchFamily="2" charset="-122"/>
              </a:rPr>
              <a:t>肾浓缩一稀释试验远曲小管和集合管对尿液进行浓缩和稀释，当肾病变吋，远曲小管和集合管对水、钠、氯的重吸收发生改变，髓质部的渗透压梯度遭到破坏，影响尿的浓缩和稀释功能。浓缩试验常采用昼夜尿相对密度试验，稀释试验由于单位时间内进水量过多，有致水中毒的危险，故临床上基本不用。</a:t>
            </a:r>
            <a:endParaRPr lang="zh-CN" altLang="en-US" sz="1600" dirty="0">
              <a:ea typeface="宋体" panose="02010600030101010101" pitchFamily="2" charset="-122"/>
            </a:endParaRPr>
          </a:p>
          <a:p>
            <a:r>
              <a:rPr lang="zh-CN" altLang="en-US" sz="1600" dirty="0">
                <a:ea typeface="宋体" panose="02010600030101010101" pitchFamily="2" charset="-122"/>
              </a:rPr>
              <a:t>浓缩试验方法：在试验的</a:t>
            </a:r>
            <a:r>
              <a:rPr lang="en-US" altLang="zh-CN" sz="1600" dirty="0">
                <a:ea typeface="宋体" panose="02010600030101010101" pitchFamily="2" charset="-122"/>
              </a:rPr>
              <a:t>24 h</a:t>
            </a:r>
            <a:r>
              <a:rPr lang="zh-CN" altLang="en-US" sz="1600" dirty="0">
                <a:ea typeface="宋体" panose="02010600030101010101" pitchFamily="2" charset="-122"/>
              </a:rPr>
              <a:t>内，病人保持日常的饮食和生活习惯，</a:t>
            </a:r>
            <a:r>
              <a:rPr lang="en-US" altLang="zh-CN" sz="1600" dirty="0">
                <a:ea typeface="宋体" panose="02010600030101010101" pitchFamily="2" charset="-122"/>
              </a:rPr>
              <a:t>8</a:t>
            </a:r>
            <a:r>
              <a:rPr lang="zh-CN" altLang="en-US" sz="1600" dirty="0">
                <a:ea typeface="宋体" panose="02010600030101010101" pitchFamily="2" charset="-122"/>
              </a:rPr>
              <a:t>：</a:t>
            </a:r>
            <a:r>
              <a:rPr lang="en-US" altLang="zh-CN" sz="1600" dirty="0">
                <a:ea typeface="宋体" panose="02010600030101010101" pitchFamily="2" charset="-122"/>
              </a:rPr>
              <a:t>00</a:t>
            </a:r>
            <a:r>
              <a:rPr lang="zh-CN" altLang="en-US" sz="1600" dirty="0">
                <a:ea typeface="宋体" panose="02010600030101010101" pitchFamily="2" charset="-122"/>
              </a:rPr>
              <a:t>排空膀胱，</a:t>
            </a:r>
            <a:r>
              <a:rPr lang="en-US" altLang="zh-CN" sz="1600" dirty="0">
                <a:ea typeface="宋体" panose="02010600030101010101" pitchFamily="2" charset="-122"/>
              </a:rPr>
              <a:t>8:00-20</a:t>
            </a:r>
            <a:r>
              <a:rPr lang="zh-CN" altLang="en-US" sz="1600" dirty="0">
                <a:ea typeface="宋体" panose="02010600030101010101" pitchFamily="2" charset="-122"/>
              </a:rPr>
              <a:t>：</a:t>
            </a:r>
            <a:r>
              <a:rPr lang="en-US" altLang="zh-CN" sz="1600" dirty="0">
                <a:ea typeface="宋体" panose="02010600030101010101" pitchFamily="2" charset="-122"/>
              </a:rPr>
              <a:t>00</a:t>
            </a:r>
            <a:r>
              <a:rPr lang="zh-CN" altLang="en-US" sz="1600" dirty="0">
                <a:ea typeface="宋体" panose="02010600030101010101" pitchFamily="2" charset="-122"/>
              </a:rPr>
              <a:t>每隔</a:t>
            </a:r>
            <a:r>
              <a:rPr lang="en-US" altLang="zh-CN" sz="1600" dirty="0">
                <a:ea typeface="宋体" panose="02010600030101010101" pitchFamily="2" charset="-122"/>
              </a:rPr>
              <a:t>2 h</a:t>
            </a:r>
            <a:r>
              <a:rPr lang="zh-CN" altLang="en-US" sz="1600" dirty="0">
                <a:ea typeface="宋体" panose="02010600030101010101" pitchFamily="2" charset="-122"/>
              </a:rPr>
              <a:t>留尿</a:t>
            </a:r>
            <a:r>
              <a:rPr lang="en-US" altLang="zh-CN" sz="1600" dirty="0">
                <a:ea typeface="宋体" panose="02010600030101010101" pitchFamily="2" charset="-122"/>
              </a:rPr>
              <a:t>1</a:t>
            </a:r>
            <a:r>
              <a:rPr lang="zh-CN" altLang="en-US" sz="1600" dirty="0">
                <a:ea typeface="宋体" panose="02010600030101010101" pitchFamily="2" charset="-122"/>
              </a:rPr>
              <a:t>次，</a:t>
            </a:r>
            <a:r>
              <a:rPr lang="en-US" altLang="zh-CN" sz="1600" dirty="0">
                <a:ea typeface="宋体" panose="02010600030101010101" pitchFamily="2" charset="-122"/>
              </a:rPr>
              <a:t>20</a:t>
            </a:r>
            <a:r>
              <a:rPr lang="zh-CN" altLang="en-US" sz="1600" dirty="0">
                <a:ea typeface="宋体" panose="02010600030101010101" pitchFamily="2" charset="-122"/>
              </a:rPr>
              <a:t>：</a:t>
            </a:r>
            <a:r>
              <a:rPr lang="en-US" altLang="zh-CN" sz="1600" dirty="0">
                <a:ea typeface="宋体" panose="02010600030101010101" pitchFamily="2" charset="-122"/>
              </a:rPr>
              <a:t>00</a:t>
            </a:r>
            <a:r>
              <a:rPr lang="zh-CN" altLang="en-US" sz="1600" dirty="0">
                <a:ea typeface="宋体" panose="02010600030101010101" pitchFamily="2" charset="-122"/>
              </a:rPr>
              <a:t>至次日</a:t>
            </a:r>
            <a:r>
              <a:rPr lang="en-US" altLang="zh-CN" sz="1600" dirty="0">
                <a:ea typeface="宋体" panose="02010600030101010101" pitchFamily="2" charset="-122"/>
              </a:rPr>
              <a:t>8</a:t>
            </a:r>
            <a:r>
              <a:rPr lang="zh-CN" altLang="en-US" sz="1600" dirty="0">
                <a:ea typeface="宋体" panose="02010600030101010101" pitchFamily="2" charset="-122"/>
              </a:rPr>
              <a:t>：</a:t>
            </a:r>
            <a:r>
              <a:rPr lang="en-US" altLang="zh-CN" sz="1600" dirty="0">
                <a:ea typeface="宋体" panose="02010600030101010101" pitchFamily="2" charset="-122"/>
              </a:rPr>
              <a:t>00</a:t>
            </a:r>
            <a:r>
              <a:rPr lang="zh-CN" altLang="en-US" sz="1600" dirty="0">
                <a:ea typeface="宋体" panose="02010600030101010101" pitchFamily="2" charset="-122"/>
              </a:rPr>
              <a:t>留尿</a:t>
            </a:r>
            <a:r>
              <a:rPr lang="en-US" altLang="zh-CN" sz="1600" dirty="0">
                <a:ea typeface="宋体" panose="02010600030101010101" pitchFamily="2" charset="-122"/>
              </a:rPr>
              <a:t>1</a:t>
            </a:r>
            <a:r>
              <a:rPr lang="zh-CN" altLang="en-US" sz="1600" dirty="0">
                <a:ea typeface="宋体" panose="02010600030101010101" pitchFamily="2" charset="-122"/>
              </a:rPr>
              <a:t>次，共</a:t>
            </a:r>
            <a:r>
              <a:rPr lang="en-US" altLang="zh-CN" sz="1600" dirty="0">
                <a:ea typeface="宋体" panose="02010600030101010101" pitchFamily="2" charset="-122"/>
              </a:rPr>
              <a:t>7</a:t>
            </a:r>
            <a:r>
              <a:rPr lang="zh-CN" altLang="en-US" sz="1600" dirty="0">
                <a:ea typeface="宋体" panose="02010600030101010101" pitchFamily="2" charset="-122"/>
              </a:rPr>
              <a:t>个尿标本，分别测定各次尿量和比重。</a:t>
            </a:r>
            <a:endParaRPr lang="zh-CN" altLang="en-US" sz="1600" dirty="0">
              <a:ea typeface="宋体" panose="02010600030101010101" pitchFamily="2" charset="-122"/>
            </a:endParaRPr>
          </a:p>
          <a:p>
            <a:r>
              <a:rPr lang="en-US" altLang="zh-CN" sz="1600" dirty="0">
                <a:ea typeface="宋体" panose="02010600030101010101" pitchFamily="2" charset="-122"/>
              </a:rPr>
              <a:t>【</a:t>
            </a:r>
            <a:r>
              <a:rPr lang="zh-CN" altLang="en-US" sz="1600" dirty="0">
                <a:ea typeface="宋体" panose="02010600030101010101" pitchFamily="2" charset="-122"/>
              </a:rPr>
              <a:t>正常参考值</a:t>
            </a:r>
            <a:r>
              <a:rPr lang="en-US" altLang="zh-CN" sz="1600" dirty="0">
                <a:ea typeface="宋体" panose="02010600030101010101" pitchFamily="2" charset="-122"/>
              </a:rPr>
              <a:t>】</a:t>
            </a:r>
            <a:r>
              <a:rPr lang="zh-CN" altLang="en-US" sz="1600" dirty="0">
                <a:ea typeface="宋体" panose="02010600030101010101" pitchFamily="2" charset="-122"/>
              </a:rPr>
              <a:t>正常人昼尿量与夜尿量之比为</a:t>
            </a:r>
            <a:r>
              <a:rPr lang="en-US" altLang="zh-CN" sz="1600" dirty="0">
                <a:ea typeface="宋体" panose="02010600030101010101" pitchFamily="2" charset="-122"/>
              </a:rPr>
              <a:t>3</a:t>
            </a:r>
            <a:r>
              <a:rPr lang="zh-CN" altLang="en-US" sz="1600" dirty="0">
                <a:ea typeface="宋体" panose="02010600030101010101" pitchFamily="2" charset="-122"/>
              </a:rPr>
              <a:t>：</a:t>
            </a:r>
            <a:r>
              <a:rPr lang="en-US" altLang="zh-CN" sz="1600" dirty="0">
                <a:ea typeface="宋体" panose="02010600030101010101" pitchFamily="2" charset="-122"/>
              </a:rPr>
              <a:t>1</a:t>
            </a:r>
            <a:r>
              <a:rPr lang="zh-CN" altLang="en-US" sz="1600" dirty="0">
                <a:ea typeface="宋体" panose="02010600030101010101" pitchFamily="2" charset="-122"/>
              </a:rPr>
              <a:t>～</a:t>
            </a:r>
            <a:r>
              <a:rPr lang="en-US" altLang="zh-CN" sz="1600" dirty="0">
                <a:ea typeface="宋体" panose="02010600030101010101" pitchFamily="2" charset="-122"/>
              </a:rPr>
              <a:t>4</a:t>
            </a:r>
            <a:r>
              <a:rPr lang="zh-CN" altLang="en-US" sz="1600" dirty="0">
                <a:ea typeface="宋体" panose="02010600030101010101" pitchFamily="2" charset="-122"/>
              </a:rPr>
              <a:t>：</a:t>
            </a:r>
            <a:r>
              <a:rPr lang="en-US" altLang="zh-CN" sz="1600" dirty="0">
                <a:ea typeface="宋体" panose="02010600030101010101" pitchFamily="2" charset="-122"/>
              </a:rPr>
              <a:t>1</a:t>
            </a:r>
            <a:r>
              <a:rPr lang="zh-CN" altLang="en-US" sz="1600" dirty="0">
                <a:ea typeface="宋体" panose="02010600030101010101" pitchFamily="2" charset="-122"/>
              </a:rPr>
              <a:t>，</a:t>
            </a:r>
            <a:r>
              <a:rPr lang="en-US" altLang="zh-CN" sz="1600" dirty="0">
                <a:ea typeface="宋体" panose="02010600030101010101" pitchFamily="2" charset="-122"/>
              </a:rPr>
              <a:t>12 h</a:t>
            </a:r>
            <a:r>
              <a:rPr lang="zh-CN" altLang="en-US" sz="1600" dirty="0">
                <a:ea typeface="宋体" panose="02010600030101010101" pitchFamily="2" charset="-122"/>
              </a:rPr>
              <a:t>夜尿量不应超过</a:t>
            </a:r>
            <a:r>
              <a:rPr lang="en-US" altLang="zh-CN" sz="1600" dirty="0">
                <a:ea typeface="宋体" panose="02010600030101010101" pitchFamily="2" charset="-122"/>
              </a:rPr>
              <a:t>750 mL</a:t>
            </a:r>
            <a:r>
              <a:rPr lang="zh-CN" altLang="en-US" sz="1600" dirty="0">
                <a:ea typeface="宋体" panose="02010600030101010101" pitchFamily="2" charset="-122"/>
              </a:rPr>
              <a:t>；</a:t>
            </a:r>
            <a:endParaRPr lang="zh-CN" altLang="en-US" sz="1600" dirty="0">
              <a:ea typeface="宋体" panose="02010600030101010101" pitchFamily="2" charset="-122"/>
            </a:endParaRPr>
          </a:p>
          <a:p>
            <a:r>
              <a:rPr lang="en-US" altLang="zh-CN" sz="1600" dirty="0">
                <a:ea typeface="宋体" panose="02010600030101010101" pitchFamily="2" charset="-122"/>
              </a:rPr>
              <a:t>【</a:t>
            </a:r>
            <a:r>
              <a:rPr lang="zh-CN" altLang="en-US" sz="1600" dirty="0">
                <a:ea typeface="宋体" panose="02010600030101010101" pitchFamily="2" charset="-122"/>
              </a:rPr>
              <a:t>临床意义</a:t>
            </a:r>
            <a:r>
              <a:rPr lang="en-US" altLang="zh-CN" sz="1600" dirty="0">
                <a:ea typeface="宋体" panose="02010600030101010101" pitchFamily="2" charset="-122"/>
              </a:rPr>
              <a:t>】</a:t>
            </a:r>
            <a:r>
              <a:rPr lang="zh-CN" altLang="en-US" sz="1600" dirty="0">
                <a:ea typeface="宋体" panose="02010600030101010101" pitchFamily="2" charset="-122"/>
              </a:rPr>
              <a:t>夜尿量超过</a:t>
            </a:r>
            <a:r>
              <a:rPr lang="en-US" altLang="zh-CN" sz="1600" dirty="0">
                <a:ea typeface="宋体" panose="02010600030101010101" pitchFamily="2" charset="-122"/>
              </a:rPr>
              <a:t>750 mL,</a:t>
            </a:r>
            <a:r>
              <a:rPr lang="zh-CN" altLang="en-US" sz="1600" dirty="0">
                <a:ea typeface="宋体" panose="02010600030101010101" pitchFamily="2" charset="-122"/>
              </a:rPr>
              <a:t>为肾功能受损早期表现。昼间各份尿量接近，最高尿比重</a:t>
            </a:r>
            <a:r>
              <a:rPr lang="en-US" altLang="zh-CN" sz="1600" dirty="0">
                <a:ea typeface="宋体" panose="02010600030101010101" pitchFamily="2" charset="-122"/>
              </a:rPr>
              <a:t>1.018</a:t>
            </a:r>
            <a:r>
              <a:rPr lang="zh-CN" altLang="en-US" sz="1600" dirty="0">
                <a:ea typeface="宋体" panose="02010600030101010101" pitchFamily="2" charset="-122"/>
              </a:rPr>
              <a:t>，则表示肾浓缩功能不全。若尿比重固定在</a:t>
            </a:r>
            <a:r>
              <a:rPr lang="en-US" altLang="zh-CN" sz="1600" dirty="0">
                <a:ea typeface="宋体" panose="02010600030101010101" pitchFamily="2" charset="-122"/>
              </a:rPr>
              <a:t>1.010</a:t>
            </a:r>
            <a:r>
              <a:rPr lang="zh-CN" altLang="en-US" sz="1600" dirty="0">
                <a:ea typeface="宋体" panose="02010600030101010101" pitchFamily="2" charset="-122"/>
              </a:rPr>
              <a:t>左右，则说明肾功能损害严重。</a:t>
            </a:r>
            <a:endParaRPr lang="zh-CN" altLang="en-US" sz="1600" dirty="0">
              <a:ea typeface="宋体" panose="02010600030101010101" pitchFamily="2" charset="-122"/>
            </a:endParaRPr>
          </a:p>
          <a:p>
            <a:r>
              <a:rPr lang="en-US" altLang="zh-CN" sz="1600" dirty="0">
                <a:ea typeface="宋体" panose="02010600030101010101" pitchFamily="2" charset="-122"/>
              </a:rPr>
              <a:t>2.</a:t>
            </a:r>
            <a:r>
              <a:rPr lang="zh-CN" altLang="en-US" sz="1600" dirty="0">
                <a:ea typeface="宋体" panose="02010600030101010101" pitchFamily="2" charset="-122"/>
              </a:rPr>
              <a:t>尿</a:t>
            </a:r>
            <a:r>
              <a:rPr lang="en-US" altLang="zh-CN" sz="1600" dirty="0">
                <a:ea typeface="宋体" panose="02010600030101010101" pitchFamily="2" charset="-122"/>
              </a:rPr>
              <a:t>/</a:t>
            </a:r>
            <a:r>
              <a:rPr lang="zh-CN" altLang="en-US" sz="1600" dirty="0">
                <a:ea typeface="宋体" panose="02010600030101010101" pitchFamily="2" charset="-122"/>
              </a:rPr>
              <a:t>血渗透压测定 正常人尿液渗透压为</a:t>
            </a:r>
            <a:r>
              <a:rPr lang="en-US" altLang="zh-CN" sz="1600" dirty="0">
                <a:ea typeface="宋体" panose="02010600030101010101" pitchFamily="2" charset="-122"/>
              </a:rPr>
              <a:t>600</a:t>
            </a:r>
            <a:r>
              <a:rPr lang="zh-CN" altLang="en-US" sz="1600" dirty="0">
                <a:ea typeface="宋体" panose="02010600030101010101" pitchFamily="2" charset="-122"/>
              </a:rPr>
              <a:t>～</a:t>
            </a:r>
            <a:r>
              <a:rPr lang="en-US" altLang="zh-CN" sz="1600" dirty="0">
                <a:ea typeface="宋体" panose="02010600030101010101" pitchFamily="2" charset="-122"/>
              </a:rPr>
              <a:t>1000mmol/L,</a:t>
            </a:r>
            <a:r>
              <a:rPr lang="zh-CN" altLang="en-US" sz="1600" dirty="0">
                <a:ea typeface="宋体" panose="02010600030101010101" pitchFamily="2" charset="-122"/>
              </a:rPr>
              <a:t>若病人晨尿渗透压＜</a:t>
            </a:r>
            <a:r>
              <a:rPr lang="en-US" altLang="zh-CN" sz="1600" dirty="0">
                <a:ea typeface="宋体" panose="02010600030101010101" pitchFamily="2" charset="-122"/>
              </a:rPr>
              <a:t>700 mmol/L</a:t>
            </a:r>
            <a:r>
              <a:rPr lang="zh-CN" altLang="en-US" sz="1600" dirty="0">
                <a:ea typeface="宋体" panose="02010600030101010101" pitchFamily="2" charset="-122"/>
              </a:rPr>
              <a:t>或禁水</a:t>
            </a:r>
            <a:r>
              <a:rPr lang="en-US" altLang="zh-CN" sz="1600" dirty="0">
                <a:ea typeface="宋体" panose="02010600030101010101" pitchFamily="2" charset="-122"/>
              </a:rPr>
              <a:t>12 h</a:t>
            </a:r>
            <a:r>
              <a:rPr lang="zh-CN" altLang="en-US" sz="1600" dirty="0">
                <a:ea typeface="宋体" panose="02010600030101010101" pitchFamily="2" charset="-122"/>
              </a:rPr>
              <a:t>尿渗透压</a:t>
            </a:r>
            <a:r>
              <a:rPr lang="en-US" altLang="zh-CN" sz="1600" dirty="0">
                <a:ea typeface="宋体" panose="02010600030101010101" pitchFamily="2" charset="-122"/>
              </a:rPr>
              <a:t>800mmol/L,</a:t>
            </a:r>
            <a:r>
              <a:rPr lang="zh-CN" altLang="en-US" sz="1600" dirty="0">
                <a:ea typeface="宋体" panose="02010600030101010101" pitchFamily="2" charset="-122"/>
              </a:rPr>
              <a:t>说明肾浓缩功能不全。正常人血浆渗透压为</a:t>
            </a:r>
            <a:r>
              <a:rPr lang="en-US" altLang="zh-CN" sz="1600" dirty="0">
                <a:ea typeface="宋体" panose="02010600030101010101" pitchFamily="2" charset="-122"/>
              </a:rPr>
              <a:t>280</a:t>
            </a:r>
            <a:r>
              <a:rPr lang="zh-CN" altLang="en-US" sz="1600" dirty="0">
                <a:ea typeface="宋体" panose="02010600030101010101" pitchFamily="2" charset="-122"/>
              </a:rPr>
              <a:t>～</a:t>
            </a:r>
            <a:r>
              <a:rPr lang="en-US" altLang="zh-CN" sz="1600" dirty="0">
                <a:ea typeface="宋体" panose="02010600030101010101" pitchFamily="2" charset="-122"/>
              </a:rPr>
              <a:t>310mmol/L</a:t>
            </a:r>
            <a:r>
              <a:rPr lang="zh-CN" altLang="en-US" sz="1600" dirty="0">
                <a:ea typeface="宋体" panose="02010600030101010101" pitchFamily="2" charset="-122"/>
              </a:rPr>
              <a:t>，而尿</a:t>
            </a:r>
            <a:r>
              <a:rPr lang="en-US" altLang="zh-CN" sz="1600" dirty="0">
                <a:ea typeface="宋体" panose="02010600030101010101" pitchFamily="2" charset="-122"/>
              </a:rPr>
              <a:t>/</a:t>
            </a:r>
            <a:r>
              <a:rPr lang="zh-CN" altLang="en-US" sz="1600" dirty="0">
                <a:ea typeface="宋体" panose="02010600030101010101" pitchFamily="2" charset="-122"/>
              </a:rPr>
              <a:t>血渗透压比值为</a:t>
            </a:r>
            <a:r>
              <a:rPr lang="en-US" altLang="zh-CN" sz="1600" dirty="0">
                <a:ea typeface="宋体" panose="02010600030101010101" pitchFamily="2" charset="-122"/>
              </a:rPr>
              <a:t>2.50</a:t>
            </a:r>
            <a:r>
              <a:rPr lang="zh-CN" altLang="en-US" sz="1600" dirty="0">
                <a:ea typeface="宋体" panose="02010600030101010101" pitchFamily="2" charset="-122"/>
              </a:rPr>
              <a:t>土</a:t>
            </a:r>
            <a:r>
              <a:rPr lang="en-US" altLang="zh-CN" sz="1600" dirty="0">
                <a:ea typeface="宋体" panose="02010600030101010101" pitchFamily="2" charset="-122"/>
              </a:rPr>
              <a:t>0.8</a:t>
            </a:r>
            <a:r>
              <a:rPr lang="zh-CN" altLang="en-US" sz="1600" dirty="0">
                <a:ea typeface="宋体" panose="02010600030101010101" pitchFamily="2" charset="-122"/>
              </a:rPr>
              <a:t>。急性肾衰时，尿渗透压可接近血浆渗透压，两者比值＜</a:t>
            </a:r>
            <a:r>
              <a:rPr lang="en-US" altLang="zh-CN" sz="1600" dirty="0">
                <a:ea typeface="宋体" panose="02010600030101010101" pitchFamily="2" charset="-122"/>
              </a:rPr>
              <a:t>1.1</a:t>
            </a:r>
            <a:r>
              <a:rPr lang="zh-CN" altLang="en-US" sz="1600" dirty="0">
                <a:ea typeface="宋体" panose="02010600030101010101" pitchFamily="2" charset="-122"/>
              </a:rPr>
              <a:t>。</a:t>
            </a:r>
            <a:endParaRPr lang="zh-CN" altLang="en-US" sz="1600" dirty="0">
              <a:ea typeface="宋体" panose="02010600030101010101" pitchFamily="2" charset="-122"/>
            </a:endParaRPr>
          </a:p>
          <a:p>
            <a:endParaRPr lang="zh-CN" altLang="en-US" dirty="0">
              <a:ea typeface="宋体" panose="02010600030101010101" pitchFamily="2"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9634" name="内容占位符 3"/>
          <p:cNvPicPr>
            <a:picLocks noGrp="1" noChangeAspect="1"/>
          </p:cNvPicPr>
          <p:nvPr>
            <p:ph idx="1"/>
          </p:nvPr>
        </p:nvPicPr>
        <p:blipFill>
          <a:blip r:embed="rId1"/>
          <a:srcRect/>
          <a:stretch>
            <a:fillRect/>
          </a:stretch>
        </p:blipFill>
        <p:spPr>
          <a:xfrm>
            <a:off x="8199438" y="4508500"/>
            <a:ext cx="2185987" cy="1898650"/>
          </a:xfrm>
        </p:spPr>
      </p:pic>
      <p:sp>
        <p:nvSpPr>
          <p:cNvPr id="69635" name="矩形 4"/>
          <p:cNvSpPr/>
          <p:nvPr/>
        </p:nvSpPr>
        <p:spPr>
          <a:xfrm>
            <a:off x="2063750" y="1341438"/>
            <a:ext cx="8293100" cy="3784600"/>
          </a:xfrm>
          <a:prstGeom prst="rect">
            <a:avLst/>
          </a:prstGeom>
          <a:noFill/>
          <a:ln w="9525">
            <a:noFill/>
          </a:ln>
        </p:spPr>
        <p:txBody>
          <a:bodyPr>
            <a:spAutoFit/>
          </a:bodyPr>
          <a:p>
            <a:r>
              <a:rPr lang="en-US" altLang="zh-CN" sz="2400" dirty="0">
                <a:solidFill>
                  <a:schemeClr val="accent1"/>
                </a:solidFill>
                <a:latin typeface="宋体" panose="02010600030101010101" pitchFamily="2" charset="-122"/>
                <a:ea typeface="宋体" panose="02010600030101010101" pitchFamily="2" charset="-122"/>
              </a:rPr>
              <a:t>【</a:t>
            </a:r>
            <a:r>
              <a:rPr lang="zh-CN" altLang="en-US" sz="2400" dirty="0">
                <a:solidFill>
                  <a:schemeClr val="accent1"/>
                </a:solidFill>
                <a:latin typeface="宋体" panose="02010600030101010101" pitchFamily="2" charset="-122"/>
                <a:ea typeface="宋体" panose="02010600030101010101" pitchFamily="2" charset="-122"/>
              </a:rPr>
              <a:t>正常参考值</a:t>
            </a:r>
            <a:r>
              <a:rPr lang="en-US" altLang="zh-CN" sz="2400" dirty="0">
                <a:solidFill>
                  <a:schemeClr val="accent1"/>
                </a:solidFill>
                <a:latin typeface="宋体" panose="02010600030101010101" pitchFamily="2" charset="-122"/>
                <a:ea typeface="宋体" panose="02010600030101010101" pitchFamily="2" charset="-122"/>
              </a:rPr>
              <a:t>】</a:t>
            </a:r>
            <a:r>
              <a:rPr lang="zh-CN" altLang="en-US" sz="2400" dirty="0">
                <a:solidFill>
                  <a:schemeClr val="accent1"/>
                </a:solidFill>
                <a:latin typeface="宋体" panose="02010600030101010101" pitchFamily="2" charset="-122"/>
                <a:ea typeface="宋体" panose="02010600030101010101" pitchFamily="2" charset="-122"/>
              </a:rPr>
              <a:t>正常人昼尿量与夜尿量之比为</a:t>
            </a:r>
            <a:r>
              <a:rPr lang="en-US" altLang="zh-CN" sz="2400" dirty="0">
                <a:solidFill>
                  <a:schemeClr val="accent1"/>
                </a:solidFill>
                <a:latin typeface="宋体" panose="02010600030101010101" pitchFamily="2" charset="-122"/>
                <a:ea typeface="宋体" panose="02010600030101010101" pitchFamily="2" charset="-122"/>
              </a:rPr>
              <a:t>3</a:t>
            </a:r>
            <a:r>
              <a:rPr lang="zh-CN" altLang="en-US" sz="2400" dirty="0">
                <a:solidFill>
                  <a:schemeClr val="accent1"/>
                </a:solidFill>
                <a:latin typeface="宋体" panose="02010600030101010101" pitchFamily="2" charset="-122"/>
                <a:ea typeface="宋体" panose="02010600030101010101" pitchFamily="2" charset="-122"/>
              </a:rPr>
              <a:t>：</a:t>
            </a:r>
            <a:r>
              <a:rPr lang="en-US" altLang="zh-CN" sz="2400" dirty="0">
                <a:solidFill>
                  <a:schemeClr val="accent1"/>
                </a:solidFill>
                <a:latin typeface="宋体" panose="02010600030101010101" pitchFamily="2" charset="-122"/>
                <a:ea typeface="宋体" panose="02010600030101010101" pitchFamily="2" charset="-122"/>
              </a:rPr>
              <a:t>1</a:t>
            </a:r>
            <a:r>
              <a:rPr lang="zh-CN" altLang="en-US" sz="2400" dirty="0">
                <a:solidFill>
                  <a:schemeClr val="accent1"/>
                </a:solidFill>
                <a:latin typeface="宋体" panose="02010600030101010101" pitchFamily="2" charset="-122"/>
                <a:ea typeface="宋体" panose="02010600030101010101" pitchFamily="2" charset="-122"/>
              </a:rPr>
              <a:t>～</a:t>
            </a:r>
            <a:r>
              <a:rPr lang="en-US" altLang="zh-CN" sz="2400" dirty="0">
                <a:solidFill>
                  <a:schemeClr val="accent1"/>
                </a:solidFill>
                <a:latin typeface="宋体" panose="02010600030101010101" pitchFamily="2" charset="-122"/>
                <a:ea typeface="宋体" panose="02010600030101010101" pitchFamily="2" charset="-122"/>
              </a:rPr>
              <a:t>4</a:t>
            </a:r>
            <a:r>
              <a:rPr lang="zh-CN" altLang="en-US" sz="2400" dirty="0">
                <a:solidFill>
                  <a:schemeClr val="accent1"/>
                </a:solidFill>
                <a:latin typeface="宋体" panose="02010600030101010101" pitchFamily="2" charset="-122"/>
                <a:ea typeface="宋体" panose="02010600030101010101" pitchFamily="2" charset="-122"/>
              </a:rPr>
              <a:t>：</a:t>
            </a:r>
            <a:r>
              <a:rPr lang="en-US" altLang="zh-CN" sz="2400" dirty="0">
                <a:solidFill>
                  <a:schemeClr val="accent1"/>
                </a:solidFill>
                <a:latin typeface="宋体" panose="02010600030101010101" pitchFamily="2" charset="-122"/>
                <a:ea typeface="宋体" panose="02010600030101010101" pitchFamily="2" charset="-122"/>
              </a:rPr>
              <a:t>1</a:t>
            </a:r>
            <a:r>
              <a:rPr lang="zh-CN" altLang="en-US" sz="2400" dirty="0">
                <a:solidFill>
                  <a:schemeClr val="accent1"/>
                </a:solidFill>
                <a:latin typeface="宋体" panose="02010600030101010101" pitchFamily="2" charset="-122"/>
                <a:ea typeface="宋体" panose="02010600030101010101" pitchFamily="2" charset="-122"/>
              </a:rPr>
              <a:t>，</a:t>
            </a:r>
            <a:r>
              <a:rPr lang="en-US" altLang="zh-CN" sz="2400" dirty="0">
                <a:solidFill>
                  <a:schemeClr val="accent1"/>
                </a:solidFill>
                <a:latin typeface="宋体" panose="02010600030101010101" pitchFamily="2" charset="-122"/>
                <a:ea typeface="宋体" panose="02010600030101010101" pitchFamily="2" charset="-122"/>
              </a:rPr>
              <a:t>12 h</a:t>
            </a:r>
            <a:r>
              <a:rPr lang="zh-CN" altLang="en-US" sz="2400" dirty="0">
                <a:solidFill>
                  <a:schemeClr val="accent1"/>
                </a:solidFill>
                <a:latin typeface="宋体" panose="02010600030101010101" pitchFamily="2" charset="-122"/>
                <a:ea typeface="宋体" panose="02010600030101010101" pitchFamily="2" charset="-122"/>
              </a:rPr>
              <a:t>夜尿量不应超过</a:t>
            </a:r>
            <a:r>
              <a:rPr lang="en-US" altLang="zh-CN" sz="2400" dirty="0">
                <a:solidFill>
                  <a:schemeClr val="accent1"/>
                </a:solidFill>
                <a:latin typeface="宋体" panose="02010600030101010101" pitchFamily="2" charset="-122"/>
                <a:ea typeface="宋体" panose="02010600030101010101" pitchFamily="2" charset="-122"/>
              </a:rPr>
              <a:t>750 mL</a:t>
            </a:r>
            <a:r>
              <a:rPr lang="zh-CN" altLang="en-US" sz="2400" dirty="0">
                <a:solidFill>
                  <a:schemeClr val="accent1"/>
                </a:solidFill>
                <a:latin typeface="宋体" panose="02010600030101010101" pitchFamily="2" charset="-122"/>
                <a:ea typeface="宋体" panose="02010600030101010101" pitchFamily="2" charset="-122"/>
              </a:rPr>
              <a:t>；</a:t>
            </a:r>
            <a:endParaRPr lang="zh-CN" altLang="en-US" sz="2400" dirty="0">
              <a:solidFill>
                <a:schemeClr val="accent1"/>
              </a:solidFill>
              <a:latin typeface="宋体" panose="02010600030101010101" pitchFamily="2" charset="-122"/>
              <a:ea typeface="宋体" panose="02010600030101010101" pitchFamily="2" charset="-122"/>
            </a:endParaRPr>
          </a:p>
          <a:p>
            <a:r>
              <a:rPr lang="en-US" altLang="zh-CN" sz="2400" dirty="0">
                <a:solidFill>
                  <a:schemeClr val="accent1"/>
                </a:solidFill>
                <a:latin typeface="宋体" panose="02010600030101010101" pitchFamily="2" charset="-122"/>
                <a:ea typeface="宋体" panose="02010600030101010101" pitchFamily="2" charset="-122"/>
              </a:rPr>
              <a:t>【</a:t>
            </a:r>
            <a:r>
              <a:rPr lang="zh-CN" altLang="en-US" sz="2400" dirty="0">
                <a:solidFill>
                  <a:schemeClr val="accent1"/>
                </a:solidFill>
                <a:latin typeface="宋体" panose="02010600030101010101" pitchFamily="2" charset="-122"/>
                <a:ea typeface="宋体" panose="02010600030101010101" pitchFamily="2" charset="-122"/>
              </a:rPr>
              <a:t>临床意义</a:t>
            </a:r>
            <a:r>
              <a:rPr lang="en-US" altLang="zh-CN" sz="2400" dirty="0">
                <a:solidFill>
                  <a:schemeClr val="accent1"/>
                </a:solidFill>
                <a:latin typeface="宋体" panose="02010600030101010101" pitchFamily="2" charset="-122"/>
                <a:ea typeface="宋体" panose="02010600030101010101" pitchFamily="2" charset="-122"/>
              </a:rPr>
              <a:t>】</a:t>
            </a:r>
            <a:r>
              <a:rPr lang="zh-CN" altLang="en-US" sz="2400" dirty="0">
                <a:solidFill>
                  <a:schemeClr val="accent1"/>
                </a:solidFill>
                <a:latin typeface="宋体" panose="02010600030101010101" pitchFamily="2" charset="-122"/>
                <a:ea typeface="宋体" panose="02010600030101010101" pitchFamily="2" charset="-122"/>
              </a:rPr>
              <a:t>夜尿量超过</a:t>
            </a:r>
            <a:r>
              <a:rPr lang="en-US" altLang="zh-CN" sz="2400" dirty="0">
                <a:solidFill>
                  <a:schemeClr val="accent1"/>
                </a:solidFill>
                <a:latin typeface="宋体" panose="02010600030101010101" pitchFamily="2" charset="-122"/>
                <a:ea typeface="宋体" panose="02010600030101010101" pitchFamily="2" charset="-122"/>
              </a:rPr>
              <a:t>750 mL,</a:t>
            </a:r>
            <a:r>
              <a:rPr lang="zh-CN" altLang="en-US" sz="2400" dirty="0">
                <a:solidFill>
                  <a:schemeClr val="accent1"/>
                </a:solidFill>
                <a:latin typeface="宋体" panose="02010600030101010101" pitchFamily="2" charset="-122"/>
                <a:ea typeface="宋体" panose="02010600030101010101" pitchFamily="2" charset="-122"/>
              </a:rPr>
              <a:t>为肾功能受损早期表现。昼间各份尿量接近，最高尿比重</a:t>
            </a:r>
            <a:r>
              <a:rPr lang="en-US" altLang="zh-CN" sz="2400" dirty="0">
                <a:solidFill>
                  <a:schemeClr val="accent1"/>
                </a:solidFill>
                <a:latin typeface="宋体" panose="02010600030101010101" pitchFamily="2" charset="-122"/>
                <a:ea typeface="宋体" panose="02010600030101010101" pitchFamily="2" charset="-122"/>
              </a:rPr>
              <a:t>1.018</a:t>
            </a:r>
            <a:r>
              <a:rPr lang="zh-CN" altLang="en-US" sz="2400" dirty="0">
                <a:solidFill>
                  <a:schemeClr val="accent1"/>
                </a:solidFill>
                <a:latin typeface="宋体" panose="02010600030101010101" pitchFamily="2" charset="-122"/>
                <a:ea typeface="宋体" panose="02010600030101010101" pitchFamily="2" charset="-122"/>
              </a:rPr>
              <a:t>，则表示肾浓缩功能不全。若尿比重固定在</a:t>
            </a:r>
            <a:r>
              <a:rPr lang="en-US" altLang="zh-CN" sz="2400" dirty="0">
                <a:solidFill>
                  <a:schemeClr val="accent1"/>
                </a:solidFill>
                <a:latin typeface="宋体" panose="02010600030101010101" pitchFamily="2" charset="-122"/>
                <a:ea typeface="宋体" panose="02010600030101010101" pitchFamily="2" charset="-122"/>
              </a:rPr>
              <a:t>1.010</a:t>
            </a:r>
            <a:r>
              <a:rPr lang="zh-CN" altLang="en-US" sz="2400" dirty="0">
                <a:solidFill>
                  <a:schemeClr val="accent1"/>
                </a:solidFill>
                <a:latin typeface="宋体" panose="02010600030101010101" pitchFamily="2" charset="-122"/>
                <a:ea typeface="宋体" panose="02010600030101010101" pitchFamily="2" charset="-122"/>
              </a:rPr>
              <a:t>左右，则说明肾功能损害严重。</a:t>
            </a:r>
            <a:endParaRPr lang="zh-CN" altLang="en-US" sz="2400" dirty="0">
              <a:solidFill>
                <a:schemeClr val="accent1"/>
              </a:solidFill>
              <a:latin typeface="宋体" panose="02010600030101010101" pitchFamily="2" charset="-122"/>
              <a:ea typeface="宋体" panose="02010600030101010101" pitchFamily="2" charset="-122"/>
            </a:endParaRPr>
          </a:p>
          <a:p>
            <a:r>
              <a:rPr lang="en-US" altLang="zh-CN" sz="2400" dirty="0">
                <a:solidFill>
                  <a:schemeClr val="accent1"/>
                </a:solidFill>
                <a:latin typeface="宋体" panose="02010600030101010101" pitchFamily="2" charset="-122"/>
                <a:ea typeface="宋体" panose="02010600030101010101" pitchFamily="2" charset="-122"/>
              </a:rPr>
              <a:t>2.</a:t>
            </a:r>
            <a:r>
              <a:rPr lang="zh-CN" altLang="en-US" sz="2400" dirty="0">
                <a:solidFill>
                  <a:schemeClr val="accent1"/>
                </a:solidFill>
                <a:latin typeface="宋体" panose="02010600030101010101" pitchFamily="2" charset="-122"/>
                <a:ea typeface="宋体" panose="02010600030101010101" pitchFamily="2" charset="-122"/>
              </a:rPr>
              <a:t>尿</a:t>
            </a:r>
            <a:r>
              <a:rPr lang="en-US" altLang="zh-CN" sz="2400" dirty="0">
                <a:solidFill>
                  <a:schemeClr val="accent1"/>
                </a:solidFill>
                <a:latin typeface="宋体" panose="02010600030101010101" pitchFamily="2" charset="-122"/>
                <a:ea typeface="宋体" panose="02010600030101010101" pitchFamily="2" charset="-122"/>
              </a:rPr>
              <a:t>/</a:t>
            </a:r>
            <a:r>
              <a:rPr lang="zh-CN" altLang="en-US" sz="2400" dirty="0">
                <a:solidFill>
                  <a:schemeClr val="accent1"/>
                </a:solidFill>
                <a:latin typeface="宋体" panose="02010600030101010101" pitchFamily="2" charset="-122"/>
                <a:ea typeface="宋体" panose="02010600030101010101" pitchFamily="2" charset="-122"/>
              </a:rPr>
              <a:t>血渗透压测定 正常人尿液渗透压为</a:t>
            </a:r>
            <a:r>
              <a:rPr lang="en-US" altLang="zh-CN" sz="2400" dirty="0">
                <a:solidFill>
                  <a:schemeClr val="accent1"/>
                </a:solidFill>
                <a:latin typeface="宋体" panose="02010600030101010101" pitchFamily="2" charset="-122"/>
                <a:ea typeface="宋体" panose="02010600030101010101" pitchFamily="2" charset="-122"/>
              </a:rPr>
              <a:t>600</a:t>
            </a:r>
            <a:r>
              <a:rPr lang="zh-CN" altLang="en-US" sz="2400" dirty="0">
                <a:solidFill>
                  <a:schemeClr val="accent1"/>
                </a:solidFill>
                <a:latin typeface="宋体" panose="02010600030101010101" pitchFamily="2" charset="-122"/>
                <a:ea typeface="宋体" panose="02010600030101010101" pitchFamily="2" charset="-122"/>
              </a:rPr>
              <a:t>～</a:t>
            </a:r>
            <a:r>
              <a:rPr lang="en-US" altLang="zh-CN" sz="2400" dirty="0">
                <a:solidFill>
                  <a:schemeClr val="accent1"/>
                </a:solidFill>
                <a:latin typeface="宋体" panose="02010600030101010101" pitchFamily="2" charset="-122"/>
                <a:ea typeface="宋体" panose="02010600030101010101" pitchFamily="2" charset="-122"/>
              </a:rPr>
              <a:t>1000mmol/L,</a:t>
            </a:r>
            <a:r>
              <a:rPr lang="zh-CN" altLang="en-US" sz="2400" dirty="0">
                <a:solidFill>
                  <a:schemeClr val="accent1"/>
                </a:solidFill>
                <a:latin typeface="宋体" panose="02010600030101010101" pitchFamily="2" charset="-122"/>
                <a:ea typeface="宋体" panose="02010600030101010101" pitchFamily="2" charset="-122"/>
              </a:rPr>
              <a:t>若病人晨尿渗透压＜</a:t>
            </a:r>
            <a:r>
              <a:rPr lang="en-US" altLang="zh-CN" sz="2400" dirty="0">
                <a:solidFill>
                  <a:schemeClr val="accent1"/>
                </a:solidFill>
                <a:latin typeface="宋体" panose="02010600030101010101" pitchFamily="2" charset="-122"/>
                <a:ea typeface="宋体" panose="02010600030101010101" pitchFamily="2" charset="-122"/>
              </a:rPr>
              <a:t>700 mmol/L</a:t>
            </a:r>
            <a:r>
              <a:rPr lang="zh-CN" altLang="en-US" sz="2400" dirty="0">
                <a:solidFill>
                  <a:schemeClr val="accent1"/>
                </a:solidFill>
                <a:latin typeface="宋体" panose="02010600030101010101" pitchFamily="2" charset="-122"/>
                <a:ea typeface="宋体" panose="02010600030101010101" pitchFamily="2" charset="-122"/>
              </a:rPr>
              <a:t>或禁水</a:t>
            </a:r>
            <a:r>
              <a:rPr lang="en-US" altLang="zh-CN" sz="2400" dirty="0">
                <a:solidFill>
                  <a:schemeClr val="accent1"/>
                </a:solidFill>
                <a:latin typeface="宋体" panose="02010600030101010101" pitchFamily="2" charset="-122"/>
                <a:ea typeface="宋体" panose="02010600030101010101" pitchFamily="2" charset="-122"/>
              </a:rPr>
              <a:t>12 h</a:t>
            </a:r>
            <a:r>
              <a:rPr lang="zh-CN" altLang="en-US" sz="2400" dirty="0">
                <a:solidFill>
                  <a:schemeClr val="accent1"/>
                </a:solidFill>
                <a:latin typeface="宋体" panose="02010600030101010101" pitchFamily="2" charset="-122"/>
                <a:ea typeface="宋体" panose="02010600030101010101" pitchFamily="2" charset="-122"/>
              </a:rPr>
              <a:t>尿渗透压</a:t>
            </a:r>
            <a:r>
              <a:rPr lang="en-US" altLang="zh-CN" sz="2400" dirty="0">
                <a:solidFill>
                  <a:schemeClr val="accent1"/>
                </a:solidFill>
                <a:latin typeface="宋体" panose="02010600030101010101" pitchFamily="2" charset="-122"/>
                <a:ea typeface="宋体" panose="02010600030101010101" pitchFamily="2" charset="-122"/>
              </a:rPr>
              <a:t>800mmol/L,</a:t>
            </a:r>
            <a:r>
              <a:rPr lang="zh-CN" altLang="en-US" sz="2400" dirty="0">
                <a:solidFill>
                  <a:schemeClr val="accent1"/>
                </a:solidFill>
                <a:latin typeface="宋体" panose="02010600030101010101" pitchFamily="2" charset="-122"/>
                <a:ea typeface="宋体" panose="02010600030101010101" pitchFamily="2" charset="-122"/>
              </a:rPr>
              <a:t>说明肾浓缩功能不全。正常人血浆渗透压为</a:t>
            </a:r>
            <a:r>
              <a:rPr lang="en-US" altLang="zh-CN" sz="2400" dirty="0">
                <a:solidFill>
                  <a:schemeClr val="accent1"/>
                </a:solidFill>
                <a:latin typeface="宋体" panose="02010600030101010101" pitchFamily="2" charset="-122"/>
                <a:ea typeface="宋体" panose="02010600030101010101" pitchFamily="2" charset="-122"/>
              </a:rPr>
              <a:t>280</a:t>
            </a:r>
            <a:r>
              <a:rPr lang="zh-CN" altLang="en-US" sz="2400" dirty="0">
                <a:solidFill>
                  <a:schemeClr val="accent1"/>
                </a:solidFill>
                <a:latin typeface="宋体" panose="02010600030101010101" pitchFamily="2" charset="-122"/>
                <a:ea typeface="宋体" panose="02010600030101010101" pitchFamily="2" charset="-122"/>
              </a:rPr>
              <a:t>～</a:t>
            </a:r>
            <a:r>
              <a:rPr lang="en-US" altLang="zh-CN" sz="2400" dirty="0">
                <a:solidFill>
                  <a:schemeClr val="accent1"/>
                </a:solidFill>
                <a:latin typeface="宋体" panose="02010600030101010101" pitchFamily="2" charset="-122"/>
                <a:ea typeface="宋体" panose="02010600030101010101" pitchFamily="2" charset="-122"/>
              </a:rPr>
              <a:t>310mmol/L</a:t>
            </a:r>
            <a:r>
              <a:rPr lang="zh-CN" altLang="en-US" sz="2400" dirty="0">
                <a:solidFill>
                  <a:schemeClr val="accent1"/>
                </a:solidFill>
                <a:latin typeface="宋体" panose="02010600030101010101" pitchFamily="2" charset="-122"/>
                <a:ea typeface="宋体" panose="02010600030101010101" pitchFamily="2" charset="-122"/>
              </a:rPr>
              <a:t>，而尿</a:t>
            </a:r>
            <a:r>
              <a:rPr lang="en-US" altLang="zh-CN" sz="2400" dirty="0">
                <a:solidFill>
                  <a:schemeClr val="accent1"/>
                </a:solidFill>
                <a:latin typeface="宋体" panose="02010600030101010101" pitchFamily="2" charset="-122"/>
                <a:ea typeface="宋体" panose="02010600030101010101" pitchFamily="2" charset="-122"/>
              </a:rPr>
              <a:t>/</a:t>
            </a:r>
            <a:r>
              <a:rPr lang="zh-CN" altLang="en-US" sz="2400" dirty="0">
                <a:solidFill>
                  <a:schemeClr val="accent1"/>
                </a:solidFill>
                <a:latin typeface="宋体" panose="02010600030101010101" pitchFamily="2" charset="-122"/>
                <a:ea typeface="宋体" panose="02010600030101010101" pitchFamily="2" charset="-122"/>
              </a:rPr>
              <a:t>血渗透压比值为</a:t>
            </a:r>
            <a:r>
              <a:rPr lang="en-US" altLang="zh-CN" sz="2400" dirty="0">
                <a:solidFill>
                  <a:schemeClr val="accent1"/>
                </a:solidFill>
                <a:latin typeface="宋体" panose="02010600030101010101" pitchFamily="2" charset="-122"/>
                <a:ea typeface="宋体" panose="02010600030101010101" pitchFamily="2" charset="-122"/>
              </a:rPr>
              <a:t>2.50</a:t>
            </a:r>
            <a:r>
              <a:rPr lang="zh-CN" altLang="en-US" sz="2400" dirty="0">
                <a:solidFill>
                  <a:schemeClr val="accent1"/>
                </a:solidFill>
                <a:latin typeface="宋体" panose="02010600030101010101" pitchFamily="2" charset="-122"/>
                <a:ea typeface="宋体" panose="02010600030101010101" pitchFamily="2" charset="-122"/>
              </a:rPr>
              <a:t>土</a:t>
            </a:r>
            <a:r>
              <a:rPr lang="en-US" altLang="zh-CN" sz="2400" dirty="0">
                <a:solidFill>
                  <a:schemeClr val="accent1"/>
                </a:solidFill>
                <a:latin typeface="宋体" panose="02010600030101010101" pitchFamily="2" charset="-122"/>
                <a:ea typeface="宋体" panose="02010600030101010101" pitchFamily="2" charset="-122"/>
              </a:rPr>
              <a:t>0.8</a:t>
            </a:r>
            <a:r>
              <a:rPr lang="zh-CN" altLang="en-US" sz="2400" dirty="0">
                <a:solidFill>
                  <a:schemeClr val="accent1"/>
                </a:solidFill>
                <a:latin typeface="宋体" panose="02010600030101010101" pitchFamily="2" charset="-122"/>
                <a:ea typeface="宋体" panose="02010600030101010101" pitchFamily="2" charset="-122"/>
              </a:rPr>
              <a:t>。急性肾衰时，尿渗透压可接近血浆渗透压，两者比值＜</a:t>
            </a:r>
            <a:r>
              <a:rPr lang="en-US" altLang="zh-CN" sz="2400" dirty="0">
                <a:solidFill>
                  <a:schemeClr val="accent1"/>
                </a:solidFill>
                <a:latin typeface="宋体" panose="02010600030101010101" pitchFamily="2" charset="-122"/>
                <a:ea typeface="宋体" panose="02010600030101010101" pitchFamily="2" charset="-122"/>
              </a:rPr>
              <a:t>1.1</a:t>
            </a:r>
            <a:r>
              <a:rPr lang="zh-CN" altLang="en-US" sz="2400" dirty="0">
                <a:solidFill>
                  <a:schemeClr val="accent1"/>
                </a:solidFill>
                <a:latin typeface="宋体" panose="02010600030101010101" pitchFamily="2" charset="-122"/>
                <a:ea typeface="宋体" panose="02010600030101010101" pitchFamily="2" charset="-122"/>
              </a:rPr>
              <a:t>。</a:t>
            </a:r>
            <a:endParaRPr lang="zh-CN" altLang="en-US" sz="2400" dirty="0">
              <a:solidFill>
                <a:schemeClr val="accent1"/>
              </a:solidFill>
              <a:latin typeface="宋体" panose="02010600030101010101" pitchFamily="2" charset="-122"/>
              <a:ea typeface="宋体" panose="02010600030101010101" pitchFamily="2"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591945" y="1359535"/>
            <a:ext cx="8722995" cy="4604385"/>
          </a:xfrm>
          <a:prstGeom prst="rect">
            <a:avLst/>
          </a:prstGeom>
          <a:ln>
            <a:noFill/>
          </a:ln>
          <a:effectLst>
            <a:outerShdw blurRad="292100" dist="139700" dir="2700000" algn="tl" rotWithShape="0">
              <a:srgbClr val="333333">
                <a:alpha val="65000"/>
              </a:srgbClr>
            </a:outerShdw>
          </a:effectLst>
        </p:spPr>
      </p:pic>
      <p:sp>
        <p:nvSpPr>
          <p:cNvPr id="7171" name="文本占位符 41986"/>
          <p:cNvSpPr>
            <a:spLocks noGrp="1"/>
          </p:cNvSpPr>
          <p:nvPr>
            <p:ph idx="1"/>
          </p:nvPr>
        </p:nvSpPr>
        <p:spPr>
          <a:xfrm>
            <a:off x="172720" y="-1439545"/>
            <a:ext cx="4608830" cy="2124710"/>
          </a:xfrm>
        </p:spPr>
        <p:txBody>
          <a:bodyPr vert="horz" wrap="square" lIns="91440" tIns="45720" rIns="91440" bIns="45720" anchor="t" anchorCtr="0"/>
          <a:p>
            <a:pPr eaLnBrk="1" hangingPunct="1"/>
            <a:endParaRPr lang="en-US" altLang="zh-CN" sz="3200" b="0" dirty="0">
              <a:ea typeface="宋体" panose="02010600030101010101" pitchFamily="2" charset="-122"/>
            </a:endParaRPr>
          </a:p>
          <a:p>
            <a:pPr lvl="1" eaLnBrk="1" hangingPunct="1">
              <a:buNone/>
            </a:pPr>
            <a:endParaRPr lang="en-US" altLang="zh-CN" sz="3200" dirty="0">
              <a:solidFill>
                <a:schemeClr val="bg2"/>
              </a:solidFill>
              <a:ea typeface="宋体" panose="02010600030101010101" pitchFamily="2" charset="-122"/>
            </a:endParaRPr>
          </a:p>
          <a:p>
            <a:pPr lvl="1" eaLnBrk="1" hangingPunct="1">
              <a:buNone/>
            </a:pPr>
            <a:endParaRPr lang="en-US" altLang="zh-CN" sz="3200" dirty="0">
              <a:solidFill>
                <a:schemeClr val="bg2"/>
              </a:solidFill>
              <a:ea typeface="宋体" panose="02010600030101010101" pitchFamily="2" charset="-122"/>
            </a:endParaRPr>
          </a:p>
          <a:p>
            <a:pPr lvl="1" eaLnBrk="1" hangingPunct="1">
              <a:buNone/>
            </a:pPr>
            <a:r>
              <a:rPr lang="zh-CN" altLang="en-US" sz="3200" dirty="0">
                <a:ea typeface="宋体" panose="02010600030101010101" pitchFamily="2" charset="-122"/>
              </a:rPr>
              <a:t>任务一   血液检查</a:t>
            </a:r>
            <a:endParaRPr lang="zh-CN" altLang="en-US" sz="1400" b="0" dirty="0">
              <a:solidFill>
                <a:schemeClr val="tx1"/>
              </a:solidFill>
              <a:ea typeface="宋体" panose="02010600030101010101" pitchFamily="2" charset="-122"/>
            </a:endParaRPr>
          </a:p>
        </p:txBody>
      </p:sp>
      <p:sp>
        <p:nvSpPr>
          <p:cNvPr id="7172" name="页脚占位符 1"/>
          <p:cNvSpPr txBox="1">
            <a:spLocks noGrp="1"/>
          </p:cNvSpPr>
          <p:nvPr>
            <p:ph type="ftr" sz="quarter" idx="4294967295"/>
          </p:nvPr>
        </p:nvSpPr>
        <p:spPr>
          <a:xfrm>
            <a:off x="8331200" y="6477000"/>
            <a:ext cx="3454400" cy="304800"/>
          </a:xfrm>
          <a:prstGeom prst="rect">
            <a:avLst/>
          </a:prstGeom>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r>
              <a:rPr lang="en-US" altLang="en-US" sz="1200" b="1" dirty="0">
                <a:solidFill>
                  <a:schemeClr val="bg1"/>
                </a:solidFill>
                <a:latin typeface="Verdana" panose="020B0604030504040204" pitchFamily="34" charset="0"/>
                <a:ea typeface="宋体" panose="02010600030101010101" pitchFamily="2" charset="-122"/>
              </a:rPr>
              <a:t>临床医学概论</a:t>
            </a:r>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a:xfrm>
            <a:off x="471170" y="-296545"/>
            <a:ext cx="10515600" cy="1325563"/>
          </a:xfrm>
        </p:spPr>
        <p:txBody>
          <a:bodyPr vert="horz" wrap="square" lIns="91440" tIns="45720" rIns="91440" bIns="45720" anchor="ctr" anchorCtr="0"/>
          <a:p>
            <a:pPr eaLnBrk="1" hangingPunct="1"/>
            <a:r>
              <a:rPr lang="zh-CN" altLang="en-US" dirty="0">
                <a:ea typeface="宋体" panose="02010600030101010101" pitchFamily="2" charset="-122"/>
              </a:rPr>
              <a:t>第一节   血液检查</a:t>
            </a:r>
            <a:endParaRPr lang="zh-CN" altLang="en-US" dirty="0">
              <a:ea typeface="宋体" panose="02010600030101010101" pitchFamily="2" charset="-122"/>
            </a:endParaRPr>
          </a:p>
        </p:txBody>
      </p:sp>
      <p:sp>
        <p:nvSpPr>
          <p:cNvPr id="8195" name="内容占位符 2"/>
          <p:cNvSpPr>
            <a:spLocks noGrp="1"/>
          </p:cNvSpPr>
          <p:nvPr>
            <p:ph idx="1"/>
          </p:nvPr>
        </p:nvSpPr>
        <p:spPr/>
        <p:txBody>
          <a:bodyPr vert="horz" wrap="square" lIns="91440" tIns="45720" rIns="91440" bIns="45720" anchor="t" anchorCtr="0"/>
          <a:p>
            <a:pPr eaLnBrk="1" hangingPunct="1"/>
            <a:r>
              <a:rPr lang="en-US" altLang="zh-CN" sz="2400" dirty="0">
                <a:ea typeface="宋体" panose="02010600030101010101" pitchFamily="2" charset="-122"/>
              </a:rPr>
              <a:t>【</a:t>
            </a:r>
            <a:r>
              <a:rPr lang="zh-CN" altLang="en-US" sz="2400" dirty="0">
                <a:ea typeface="宋体" panose="02010600030101010101" pitchFamily="2" charset="-122"/>
              </a:rPr>
              <a:t>案例导入</a:t>
            </a:r>
            <a:r>
              <a:rPr lang="en-US" altLang="zh-CN" sz="2400" dirty="0">
                <a:ea typeface="宋体" panose="02010600030101010101" pitchFamily="2" charset="-122"/>
              </a:rPr>
              <a:t>】  </a:t>
            </a:r>
            <a:endParaRPr lang="en-US" altLang="zh-CN" sz="2400" dirty="0">
              <a:ea typeface="宋体" panose="02010600030101010101" pitchFamily="2" charset="-122"/>
            </a:endParaRPr>
          </a:p>
          <a:p>
            <a:pPr eaLnBrk="1" hangingPunct="1"/>
            <a:r>
              <a:rPr lang="zh-CN" altLang="en-US" sz="2400" dirty="0">
                <a:ea typeface="宋体" panose="02010600030101010101" pitchFamily="2" charset="-122"/>
              </a:rPr>
              <a:t>患者</a:t>
            </a:r>
            <a:r>
              <a:rPr lang="en-US" altLang="zh-CN" sz="2400" dirty="0">
                <a:ea typeface="宋体" panose="02010600030101010101" pitchFamily="2" charset="-122"/>
              </a:rPr>
              <a:t>,</a:t>
            </a:r>
            <a:r>
              <a:rPr lang="zh-CN" altLang="en-US" sz="2400" dirty="0">
                <a:ea typeface="宋体" panose="02010600030101010101" pitchFamily="2" charset="-122"/>
              </a:rPr>
              <a:t>女性</a:t>
            </a:r>
            <a:r>
              <a:rPr lang="en-US" altLang="zh-CN" sz="2400" dirty="0">
                <a:ea typeface="宋体" panose="02010600030101010101" pitchFamily="2" charset="-122"/>
              </a:rPr>
              <a:t>,57</a:t>
            </a:r>
            <a:r>
              <a:rPr lang="zh-CN" altLang="en-US" sz="2400" dirty="0">
                <a:ea typeface="宋体" panose="02010600030101010101" pitchFamily="2" charset="-122"/>
              </a:rPr>
              <a:t>岁</a:t>
            </a:r>
            <a:r>
              <a:rPr lang="en-US" altLang="zh-CN" sz="2400" dirty="0">
                <a:ea typeface="宋体" panose="02010600030101010101" pitchFamily="2" charset="-122"/>
              </a:rPr>
              <a:t>,</a:t>
            </a:r>
            <a:r>
              <a:rPr lang="zh-CN" altLang="en-US" sz="2400" dirty="0">
                <a:ea typeface="宋体" panose="02010600030101010101" pitchFamily="2" charset="-122"/>
              </a:rPr>
              <a:t>因“反复咽痛</a:t>
            </a:r>
            <a:r>
              <a:rPr lang="en-US" altLang="zh-CN" sz="2400" dirty="0">
                <a:ea typeface="宋体" panose="02010600030101010101" pitchFamily="2" charset="-122"/>
              </a:rPr>
              <a:t>4</a:t>
            </a:r>
            <a:r>
              <a:rPr lang="zh-CN" altLang="en-US" sz="2400" dirty="0">
                <a:ea typeface="宋体" panose="02010600030101010101" pitchFamily="2" charset="-122"/>
              </a:rPr>
              <a:t>周</a:t>
            </a:r>
            <a:r>
              <a:rPr lang="en-US" altLang="zh-CN" sz="2400" dirty="0">
                <a:ea typeface="宋体" panose="02010600030101010101" pitchFamily="2" charset="-122"/>
              </a:rPr>
              <a:t>,</a:t>
            </a:r>
            <a:r>
              <a:rPr lang="zh-CN" altLang="en-US" sz="2400" dirty="0">
                <a:ea typeface="宋体" panose="02010600030101010101" pitchFamily="2" charset="-122"/>
              </a:rPr>
              <a:t>伴反复发热</a:t>
            </a:r>
            <a:r>
              <a:rPr lang="en-US" altLang="zh-CN" sz="2400" dirty="0">
                <a:ea typeface="宋体" panose="02010600030101010101" pitchFamily="2" charset="-122"/>
              </a:rPr>
              <a:t>3</a:t>
            </a:r>
            <a:r>
              <a:rPr lang="zh-CN" altLang="en-US" sz="2400" dirty="0">
                <a:ea typeface="宋体" panose="02010600030101010101" pitchFamily="2" charset="-122"/>
              </a:rPr>
              <a:t>周”入院。患者于</a:t>
            </a:r>
            <a:r>
              <a:rPr lang="en-US" altLang="zh-CN" sz="2400" dirty="0">
                <a:ea typeface="宋体" panose="02010600030101010101" pitchFamily="2" charset="-122"/>
              </a:rPr>
              <a:t>1</a:t>
            </a:r>
            <a:r>
              <a:rPr lang="zh-CN" altLang="en-US" sz="2400" dirty="0">
                <a:ea typeface="宋体" panose="02010600030101010101" pitchFamily="2" charset="-122"/>
              </a:rPr>
              <a:t>个月前无明显诱因下出现咽痛</a:t>
            </a:r>
            <a:r>
              <a:rPr lang="en-US" altLang="zh-CN" sz="2400" dirty="0">
                <a:ea typeface="宋体" panose="02010600030101010101" pitchFamily="2" charset="-122"/>
              </a:rPr>
              <a:t>,</a:t>
            </a:r>
            <a:r>
              <a:rPr lang="zh-CN" altLang="en-US" sz="2400" dirty="0">
                <a:ea typeface="宋体" panose="02010600030101010101" pitchFamily="2" charset="-122"/>
              </a:rPr>
              <a:t>初诊为“急性扁桃体炎”以青霉素抗感染治疗后好转</a:t>
            </a:r>
            <a:r>
              <a:rPr lang="en-US" altLang="zh-CN" sz="2400" dirty="0">
                <a:ea typeface="宋体" panose="02010600030101010101" pitchFamily="2" charset="-122"/>
              </a:rPr>
              <a:t>,</a:t>
            </a:r>
            <a:r>
              <a:rPr lang="zh-CN" altLang="en-US" sz="2400" dirty="0">
                <a:ea typeface="宋体" panose="02010600030101010101" pitchFamily="2" charset="-122"/>
              </a:rPr>
              <a:t>后出现进行性加重的全身乏力</a:t>
            </a:r>
            <a:r>
              <a:rPr lang="en-US" altLang="zh-CN" sz="2400" dirty="0">
                <a:ea typeface="宋体" panose="02010600030101010101" pitchFamily="2" charset="-122"/>
              </a:rPr>
              <a:t>,</a:t>
            </a:r>
            <a:r>
              <a:rPr lang="zh-CN" altLang="en-US" sz="2400" dirty="0">
                <a:ea typeface="宋体" panose="02010600030101010101" pitchFamily="2" charset="-122"/>
              </a:rPr>
              <a:t>于外院查血常规示</a:t>
            </a:r>
            <a:r>
              <a:rPr lang="en-US" altLang="zh-CN" sz="2400" dirty="0">
                <a:ea typeface="宋体" panose="02010600030101010101" pitchFamily="2" charset="-122"/>
              </a:rPr>
              <a:t>:RBC 1.36×1012/L</a:t>
            </a:r>
            <a:r>
              <a:rPr lang="zh-CN" altLang="en-US" sz="2400" dirty="0">
                <a:ea typeface="宋体" panose="02010600030101010101" pitchFamily="2" charset="-122"/>
              </a:rPr>
              <a:t>，</a:t>
            </a:r>
            <a:r>
              <a:rPr lang="en-US" altLang="zh-CN" sz="2400" dirty="0">
                <a:ea typeface="宋体" panose="02010600030101010101" pitchFamily="2" charset="-122"/>
              </a:rPr>
              <a:t>Hb 39g/L</a:t>
            </a:r>
            <a:r>
              <a:rPr lang="zh-CN" altLang="en-US" sz="2400" dirty="0">
                <a:ea typeface="宋体" panose="02010600030101010101" pitchFamily="2" charset="-122"/>
              </a:rPr>
              <a:t>，</a:t>
            </a:r>
            <a:r>
              <a:rPr lang="en-US" altLang="zh-CN" sz="2400" dirty="0">
                <a:ea typeface="宋体" panose="02010600030101010101" pitchFamily="2" charset="-122"/>
              </a:rPr>
              <a:t>PLT 70×109/L</a:t>
            </a:r>
            <a:r>
              <a:rPr lang="zh-CN" altLang="en-US" sz="2400" dirty="0">
                <a:ea typeface="宋体" panose="02010600030101010101" pitchFamily="2" charset="-122"/>
              </a:rPr>
              <a:t>，</a:t>
            </a:r>
            <a:r>
              <a:rPr lang="en-US" altLang="zh-CN" sz="2400" dirty="0">
                <a:ea typeface="宋体" panose="02010600030101010101" pitchFamily="2" charset="-122"/>
              </a:rPr>
              <a:t>WBC 115.8×109/L</a:t>
            </a:r>
            <a:r>
              <a:rPr lang="zh-CN" altLang="en-US" sz="2400" dirty="0">
                <a:ea typeface="宋体" panose="02010600030101010101" pitchFamily="2" charset="-122"/>
              </a:rPr>
              <a:t>。</a:t>
            </a:r>
            <a:r>
              <a:rPr lang="en-US" altLang="zh-CN" sz="2400" dirty="0">
                <a:ea typeface="宋体" panose="02010600030101010101" pitchFamily="2" charset="-122"/>
              </a:rPr>
              <a:t>WBC</a:t>
            </a:r>
            <a:r>
              <a:rPr lang="zh-CN" altLang="en-US" sz="2400" dirty="0">
                <a:ea typeface="宋体" panose="02010600030101010101" pitchFamily="2" charset="-122"/>
              </a:rPr>
              <a:t>分类示</a:t>
            </a:r>
            <a:r>
              <a:rPr lang="en-US" altLang="zh-CN" sz="2400" dirty="0">
                <a:ea typeface="宋体" panose="02010600030101010101" pitchFamily="2" charset="-122"/>
              </a:rPr>
              <a:t>:</a:t>
            </a:r>
            <a:r>
              <a:rPr lang="zh-CN" altLang="en-US" sz="2400" dirty="0">
                <a:ea typeface="宋体" panose="02010600030101010101" pitchFamily="2" charset="-122"/>
              </a:rPr>
              <a:t>中性粒细胞 </a:t>
            </a:r>
            <a:r>
              <a:rPr lang="en-US" altLang="zh-CN" sz="2400" dirty="0">
                <a:ea typeface="宋体" panose="02010600030101010101" pitchFamily="2" charset="-122"/>
              </a:rPr>
              <a:t>64%</a:t>
            </a:r>
            <a:r>
              <a:rPr lang="zh-CN" altLang="en-US" sz="2400" dirty="0">
                <a:ea typeface="宋体" panose="02010600030101010101" pitchFamily="2" charset="-122"/>
              </a:rPr>
              <a:t>，淋巴细胞 </a:t>
            </a:r>
            <a:r>
              <a:rPr lang="en-US" altLang="zh-CN" sz="2400" dirty="0">
                <a:ea typeface="宋体" panose="02010600030101010101" pitchFamily="2" charset="-122"/>
              </a:rPr>
              <a:t>12%</a:t>
            </a:r>
            <a:r>
              <a:rPr lang="zh-CN" altLang="en-US" sz="2400" dirty="0">
                <a:ea typeface="宋体" panose="02010600030101010101" pitchFamily="2" charset="-122"/>
              </a:rPr>
              <a:t>，大单核</a:t>
            </a:r>
            <a:r>
              <a:rPr lang="en-US" altLang="zh-CN" sz="2400" dirty="0">
                <a:ea typeface="宋体" panose="02010600030101010101" pitchFamily="2" charset="-122"/>
              </a:rPr>
              <a:t>12%</a:t>
            </a:r>
            <a:r>
              <a:rPr lang="zh-CN" altLang="en-US" sz="2400" dirty="0">
                <a:ea typeface="宋体" panose="02010600030101010101" pitchFamily="2" charset="-122"/>
              </a:rPr>
              <a:t>，分类未明细胞</a:t>
            </a:r>
            <a:r>
              <a:rPr lang="en-US" altLang="zh-CN" sz="2400" dirty="0">
                <a:ea typeface="宋体" panose="02010600030101010101" pitchFamily="2" charset="-122"/>
              </a:rPr>
              <a:t>12%</a:t>
            </a:r>
            <a:r>
              <a:rPr lang="zh-CN" altLang="en-US" sz="2400" dirty="0">
                <a:ea typeface="宋体" panose="02010600030101010101" pitchFamily="2" charset="-122"/>
              </a:rPr>
              <a:t>。</a:t>
            </a:r>
            <a:r>
              <a:rPr lang="en-US" altLang="zh-CN" sz="2400" dirty="0">
                <a:ea typeface="宋体" panose="02010600030101010101" pitchFamily="2" charset="-122"/>
              </a:rPr>
              <a:t>5</a:t>
            </a:r>
            <a:r>
              <a:rPr lang="zh-CN" altLang="en-US" sz="2400" dirty="0">
                <a:ea typeface="宋体" panose="02010600030101010101" pitchFamily="2" charset="-122"/>
              </a:rPr>
              <a:t>天前出现逐渐增多的四肢的皮肤瘀点瘀斑，遂来我院就诊。辅助检查</a:t>
            </a:r>
            <a:r>
              <a:rPr lang="en-US" altLang="zh-CN" sz="2400" dirty="0">
                <a:ea typeface="宋体" panose="02010600030101010101" pitchFamily="2" charset="-122"/>
              </a:rPr>
              <a:t>:</a:t>
            </a:r>
            <a:r>
              <a:rPr lang="zh-CN" altLang="en-US" sz="2400" dirty="0">
                <a:ea typeface="宋体" panose="02010600030101010101" pitchFamily="2" charset="-122"/>
              </a:rPr>
              <a:t>血常规</a:t>
            </a:r>
            <a:r>
              <a:rPr lang="en-US" altLang="zh-CN" sz="2400" dirty="0">
                <a:ea typeface="宋体" panose="02010600030101010101" pitchFamily="2" charset="-122"/>
              </a:rPr>
              <a:t>:RBC 1.92×1012/L</a:t>
            </a:r>
            <a:r>
              <a:rPr lang="zh-CN" altLang="en-US" sz="2400" dirty="0">
                <a:ea typeface="宋体" panose="02010600030101010101" pitchFamily="2" charset="-122"/>
              </a:rPr>
              <a:t>，</a:t>
            </a:r>
            <a:r>
              <a:rPr lang="en-US" altLang="zh-CN" sz="2400" dirty="0">
                <a:ea typeface="宋体" panose="02010600030101010101" pitchFamily="2" charset="-122"/>
              </a:rPr>
              <a:t>Hb 60g/L</a:t>
            </a:r>
            <a:r>
              <a:rPr lang="zh-CN" altLang="en-US" sz="2400" dirty="0">
                <a:ea typeface="宋体" panose="02010600030101010101" pitchFamily="2" charset="-122"/>
              </a:rPr>
              <a:t>，</a:t>
            </a:r>
            <a:r>
              <a:rPr lang="en-US" altLang="zh-CN" sz="2400" dirty="0">
                <a:ea typeface="宋体" panose="02010600030101010101" pitchFamily="2" charset="-122"/>
              </a:rPr>
              <a:t>PLT 51×109/L</a:t>
            </a:r>
            <a:r>
              <a:rPr lang="zh-CN" altLang="en-US" sz="2400" dirty="0">
                <a:ea typeface="宋体" panose="02010600030101010101" pitchFamily="2" charset="-122"/>
              </a:rPr>
              <a:t>，</a:t>
            </a:r>
            <a:r>
              <a:rPr lang="en-US" altLang="zh-CN" sz="2400" dirty="0">
                <a:ea typeface="宋体" panose="02010600030101010101" pitchFamily="2" charset="-122"/>
              </a:rPr>
              <a:t>WBC 78.3×109/L</a:t>
            </a:r>
            <a:r>
              <a:rPr lang="zh-CN" altLang="en-US" sz="2400" dirty="0">
                <a:ea typeface="宋体" panose="02010600030101010101" pitchFamily="2" charset="-122"/>
              </a:rPr>
              <a:t>。</a:t>
            </a:r>
            <a:endParaRPr lang="zh-CN" altLang="en-US" sz="2400" dirty="0">
              <a:ea typeface="宋体" panose="02010600030101010101" pitchFamily="2" charset="-122"/>
            </a:endParaRPr>
          </a:p>
          <a:p>
            <a:pPr eaLnBrk="1" hangingPunct="1"/>
            <a:r>
              <a:rPr lang="zh-CN" altLang="en-US" sz="2400" dirty="0">
                <a:ea typeface="宋体" panose="02010600030101010101" pitchFamily="2" charset="-122"/>
              </a:rPr>
              <a:t>思考：</a:t>
            </a:r>
            <a:r>
              <a:rPr lang="en-US" altLang="zh-CN" sz="2400" dirty="0">
                <a:ea typeface="宋体" panose="02010600030101010101" pitchFamily="2" charset="-122"/>
              </a:rPr>
              <a:t>1.</a:t>
            </a:r>
            <a:r>
              <a:rPr lang="zh-CN" altLang="en-US" sz="2400" dirty="0">
                <a:ea typeface="宋体" panose="02010600030101010101" pitchFamily="2" charset="-122"/>
              </a:rPr>
              <a:t>根据以上实验室检查初步诊断是什么？诊断依据？</a:t>
            </a:r>
            <a:endParaRPr lang="zh-CN" altLang="en-US" sz="2400" dirty="0">
              <a:ea typeface="宋体" panose="02010600030101010101" pitchFamily="2" charset="-122"/>
            </a:endParaRPr>
          </a:p>
          <a:p>
            <a:pPr eaLnBrk="1" hangingPunct="1"/>
            <a:r>
              <a:rPr lang="en-US" altLang="zh-CN" sz="2400" dirty="0">
                <a:ea typeface="宋体" panose="02010600030101010101" pitchFamily="2" charset="-122"/>
              </a:rPr>
              <a:t>2.</a:t>
            </a:r>
            <a:r>
              <a:rPr lang="zh-CN" altLang="en-US" sz="2400" dirty="0">
                <a:ea typeface="宋体" panose="02010600030101010101" pitchFamily="2" charset="-122"/>
              </a:rPr>
              <a:t>需要进一步哪些辅助检查？</a:t>
            </a:r>
            <a:endParaRPr lang="zh-CN" altLang="en-US" sz="2400" dirty="0">
              <a:ea typeface="宋体" panose="02010600030101010101" pitchFamily="2" charset="-122"/>
            </a:endParaRPr>
          </a:p>
          <a:p>
            <a:pPr eaLnBrk="1" hangingPunct="1"/>
            <a:endParaRPr lang="zh-CN" altLang="en-US" sz="2400" dirty="0">
              <a:ea typeface="宋体" panose="02010600030101010101" pitchFamily="2" charset="-122"/>
            </a:endParaRPr>
          </a:p>
        </p:txBody>
      </p:sp>
      <p:sp>
        <p:nvSpPr>
          <p:cNvPr id="8196" name="页脚占位符 3"/>
          <p:cNvSpPr txBox="1">
            <a:spLocks noGrp="1"/>
          </p:cNvSpPr>
          <p:nvPr>
            <p:ph type="ftr" sz="quarter" idx="4294967295"/>
          </p:nvPr>
        </p:nvSpPr>
        <p:spPr>
          <a:xfrm>
            <a:off x="8331200" y="6477000"/>
            <a:ext cx="3454400" cy="304800"/>
          </a:xfrm>
          <a:prstGeom prst="rect">
            <a:avLst/>
          </a:prstGeom>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r>
              <a:rPr lang="en-US" altLang="en-US" sz="1200" b="1" dirty="0">
                <a:solidFill>
                  <a:schemeClr val="bg1"/>
                </a:solidFill>
                <a:latin typeface="Verdana" panose="020B0604030504040204" pitchFamily="34" charset="0"/>
                <a:ea typeface="宋体" panose="02010600030101010101" pitchFamily="2" charset="-122"/>
              </a:rPr>
              <a:t>临床医学概论</a:t>
            </a:r>
            <a:endParaRPr lang="en-US" altLang="zh-CN" sz="1200" b="1" dirty="0">
              <a:solidFill>
                <a:schemeClr val="bg1"/>
              </a:solidFill>
              <a:latin typeface="Verdana" panose="020B0604030504040204" pitchFamily="34" charset="0"/>
              <a:ea typeface="宋体" panose="02010600030101010101" pitchFamily="2" charset="-122"/>
            </a:endParaRPr>
          </a:p>
          <a:p>
            <a:pPr lvl="0" algn="r" eaLnBrk="1" hangingPunct="1"/>
            <a:endParaRPr lang="en-US"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0.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1.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2.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3.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5.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6.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7.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8.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9.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0.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1.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2.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3.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5.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26.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27.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28.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29.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30.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1.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2.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3.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4.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5.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6.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7.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8.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9.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40.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1.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2.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4.xml><?xml version="1.0" encoding="utf-8"?>
<p:tagLst xmlns:p="http://schemas.openxmlformats.org/presentationml/2006/main">
  <p:tag name="KSO_WM_DIAGRAM_VIRTUALLY_FRAME" val="{&quot;height&quot;:124.87496062992128,&quot;left&quot;:276,&quot;top&quot;:241.12503937007872,&quot;width&quot;:428.125}"/>
</p:tagLst>
</file>

<file path=ppt/tags/tag45.xml><?xml version="1.0" encoding="utf-8"?>
<p:tagLst xmlns:p="http://schemas.openxmlformats.org/presentationml/2006/main">
  <p:tag name="KSO_WM_DIAGRAM_VIRTUALLY_FRAME" val="{&quot;height&quot;:124.87496062992128,&quot;left&quot;:276,&quot;top&quot;:241.12503937007872,&quot;width&quot;:428.125}"/>
</p:tagLst>
</file>

<file path=ppt/tags/tag46.xml><?xml version="1.0" encoding="utf-8"?>
<p:tagLst xmlns:p="http://schemas.openxmlformats.org/presentationml/2006/main">
  <p:tag name="KSO_WM_DIAGRAM_VIRTUALLY_FRAME" val="{&quot;height&quot;:124.87496062992128,&quot;left&quot;:276,&quot;top&quot;:241.12503937007872,&quot;width&quot;:428.125}"/>
</p:tagLst>
</file>

<file path=ppt/tags/tag47.xml><?xml version="1.0" encoding="utf-8"?>
<p:tagLst xmlns:p="http://schemas.openxmlformats.org/presentationml/2006/main">
  <p:tag name="KSO_WM_DIAGRAM_VIRTUALLY_FRAME" val="{&quot;height&quot;:124.87496062992128,&quot;left&quot;:276,&quot;top&quot;:241.12503937007872,&quot;width&quot;:428.125}"/>
</p:tagLst>
</file>

<file path=ppt/tags/tag48.xml><?xml version="1.0" encoding="utf-8"?>
<p:tagLst xmlns:p="http://schemas.openxmlformats.org/presentationml/2006/main">
  <p:tag name="KSO_WM_DIAGRAM_VIRTUALLY_FRAME" val="{&quot;height&quot;:124.87496062992128,&quot;left&quot;:276,&quot;top&quot;:241.12503937007872,&quot;width&quot;:428.125}"/>
</p:tagLst>
</file>

<file path=ppt/tags/tag49.xml><?xml version="1.0" encoding="utf-8"?>
<p:tagLst xmlns:p="http://schemas.openxmlformats.org/presentationml/2006/main">
  <p:tag name="KSO_WM_DIAGRAM_VIRTUALLY_FRAME" val="{&quot;height&quot;:124.87496062992128,&quot;left&quot;:276,&quot;top&quot;:241.12503937007872,&quot;width&quot;:428.125}"/>
</p:tagLst>
</file>

<file path=ppt/tags/tag5.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50.xml><?xml version="1.0" encoding="utf-8"?>
<p:tagLst xmlns:p="http://schemas.openxmlformats.org/presentationml/2006/main">
  <p:tag name="KSO_WM_DIAGRAM_VIRTUALLY_FRAME" val="{&quot;height&quot;:124.87496062992128,&quot;left&quot;:276,&quot;top&quot;:241.12503937007872,&quot;width&quot;:428.125}"/>
</p:tagLst>
</file>

<file path=ppt/tags/tag51.xml><?xml version="1.0" encoding="utf-8"?>
<p:tagLst xmlns:p="http://schemas.openxmlformats.org/presentationml/2006/main">
  <p:tag name="KSO_WM_DIAGRAM_VIRTUALLY_FRAME" val="{&quot;height&quot;:124.87496062992128,&quot;left&quot;:276,&quot;top&quot;:241.12503937007872,&quot;width&quot;:428.125}"/>
</p:tagLst>
</file>

<file path=ppt/tags/tag52.xml><?xml version="1.0" encoding="utf-8"?>
<p:tagLst xmlns:p="http://schemas.openxmlformats.org/presentationml/2006/main">
  <p:tag name="KSO_WM_DIAGRAM_VIRTUALLY_FRAME" val="{&quot;height&quot;:124.87496062992128,&quot;left&quot;:276,&quot;top&quot;:241.12503937007872,&quot;width&quot;:428.125}"/>
</p:tagLst>
</file>

<file path=ppt/tags/tag53.xml><?xml version="1.0" encoding="utf-8"?>
<p:tagLst xmlns:p="http://schemas.openxmlformats.org/presentationml/2006/main">
  <p:tag name="KSO_WM_DIAGRAM_VIRTUALLY_FRAME" val="{&quot;height&quot;:124.87496062992128,&quot;left&quot;:276,&quot;top&quot;:241.12503937007872,&quot;width&quot;:428.125}"/>
</p:tagLst>
</file>

<file path=ppt/tags/tag54.xml><?xml version="1.0" encoding="utf-8"?>
<p:tagLst xmlns:p="http://schemas.openxmlformats.org/presentationml/2006/main">
  <p:tag name="KSO_WM_DIAGRAM_VIRTUALLY_FRAME" val="{&quot;height&quot;:124.87496062992128,&quot;left&quot;:276,&quot;top&quot;:241.12503937007872,&quot;width&quot;:428.125}"/>
</p:tagLst>
</file>

<file path=ppt/tags/tag55.xml><?xml version="1.0" encoding="utf-8"?>
<p:tagLst xmlns:p="http://schemas.openxmlformats.org/presentationml/2006/main">
  <p:tag name="KSO_WM_DIAGRAM_VIRTUALLY_FRAME" val="{&quot;height&quot;:124.87496062992128,&quot;left&quot;:276,&quot;top&quot;:241.12503937007872,&quot;width&quot;:428.125}"/>
</p:tagLst>
</file>

<file path=ppt/tags/tag56.xml><?xml version="1.0" encoding="utf-8"?>
<p:tagLst xmlns:p="http://schemas.openxmlformats.org/presentationml/2006/main">
  <p:tag name="KSO_WM_DIAGRAM_VIRTUALLY_FRAME" val="{&quot;height&quot;:124.87496062992128,&quot;left&quot;:276,&quot;top&quot;:241.12503937007872,&quot;width&quot;:428.125}"/>
</p:tagLst>
</file>

<file path=ppt/tags/tag57.xml><?xml version="1.0" encoding="utf-8"?>
<p:tagLst xmlns:p="http://schemas.openxmlformats.org/presentationml/2006/main">
  <p:tag name="KSO_WM_DIAGRAM_VIRTUALLY_FRAME" val="{&quot;height&quot;:124.87496062992128,&quot;left&quot;:276,&quot;top&quot;:241.12503937007872,&quot;width&quot;:428.125}"/>
</p:tagLst>
</file>

<file path=ppt/tags/tag58.xml><?xml version="1.0" encoding="utf-8"?>
<p:tagLst xmlns:p="http://schemas.openxmlformats.org/presentationml/2006/main">
  <p:tag name="KSO_WM_DIAGRAM_VIRTUALLY_FRAME" val="{&quot;height&quot;:124.87496062992128,&quot;left&quot;:276,&quot;top&quot;:241.12503937007872,&quot;width&quot;:428.125}"/>
</p:tagLst>
</file>

<file path=ppt/tags/tag59.xml><?xml version="1.0" encoding="utf-8"?>
<p:tagLst xmlns:p="http://schemas.openxmlformats.org/presentationml/2006/main">
  <p:tag name="KSO_WM_DIAGRAM_VIRTUALLY_FRAME" val="{&quot;height&quot;:124.87496062992128,&quot;left&quot;:276,&quot;top&quot;:241.12503937007872,&quot;width&quot;:428.125}"/>
</p:tagLst>
</file>

<file path=ppt/tags/tag6.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60.xml><?xml version="1.0" encoding="utf-8"?>
<p:tagLst xmlns:p="http://schemas.openxmlformats.org/presentationml/2006/main">
  <p:tag name="KSO_WM_DIAGRAM_VIRTUALLY_FRAME" val="{&quot;height&quot;:124.87496062992128,&quot;left&quot;:276,&quot;top&quot;:241.12503937007872,&quot;width&quot;:428.125}"/>
</p:tagLst>
</file>

<file path=ppt/tags/tag61.xml><?xml version="1.0" encoding="utf-8"?>
<p:tagLst xmlns:p="http://schemas.openxmlformats.org/presentationml/2006/main">
  <p:tag name="KSO_WM_DIAGRAM_VIRTUALLY_FRAME" val="{&quot;height&quot;:124.87496062992128,&quot;left&quot;:276,&quot;top&quot;:241.12503937007872,&quot;width&quot;:428.125}"/>
</p:tagLst>
</file>

<file path=ppt/tags/tag62.xml><?xml version="1.0" encoding="utf-8"?>
<p:tagLst xmlns:p="http://schemas.openxmlformats.org/presentationml/2006/main">
  <p:tag name="KSO_WM_DIAGRAM_VIRTUALLY_FRAME" val="{&quot;height&quot;:124.87496062992128,&quot;left&quot;:276,&quot;top&quot;:241.12503937007872,&quot;width&quot;:428.125}"/>
</p:tagLst>
</file>

<file path=ppt/tags/tag63.xml><?xml version="1.0" encoding="utf-8"?>
<p:tagLst xmlns:p="http://schemas.openxmlformats.org/presentationml/2006/main">
  <p:tag name="KSO_WM_DIAGRAM_VIRTUALLY_FRAME" val="{&quot;height&quot;:124.87496062992128,&quot;left&quot;:276,&quot;top&quot;:241.12503937007872,&quot;width&quot;:428.125}"/>
</p:tagLst>
</file>

<file path=ppt/tags/tag64.xml><?xml version="1.0" encoding="utf-8"?>
<p:tagLst xmlns:p="http://schemas.openxmlformats.org/presentationml/2006/main">
  <p:tag name="KSO_WM_DIAGRAM_VIRTUALLY_FRAME" val="{&quot;height&quot;:124.87496062992128,&quot;left&quot;:276,&quot;top&quot;:241.12503937007872,&quot;width&quot;:428.125}"/>
</p:tagLst>
</file>

<file path=ppt/tags/tag65.xml><?xml version="1.0" encoding="utf-8"?>
<p:tagLst xmlns:p="http://schemas.openxmlformats.org/presentationml/2006/main">
  <p:tag name="KSO_WM_DIAGRAM_VIRTUALLY_FRAME" val="{&quot;height&quot;:124.87496062992128,&quot;left&quot;:276,&quot;top&quot;:241.12503937007872,&quot;width&quot;:428.125}"/>
</p:tagLst>
</file>

<file path=ppt/tags/tag66.xml><?xml version="1.0" encoding="utf-8"?>
<p:tagLst xmlns:p="http://schemas.openxmlformats.org/presentationml/2006/main">
  <p:tag name="KSO_WM_DIAGRAM_VIRTUALLY_FRAME" val="{&quot;height&quot;:124.87496062992128,&quot;left&quot;:276,&quot;top&quot;:241.12503937007872,&quot;width&quot;:428.125}"/>
</p:tagLst>
</file>

<file path=ppt/tags/tag67.xml><?xml version="1.0" encoding="utf-8"?>
<p:tagLst xmlns:p="http://schemas.openxmlformats.org/presentationml/2006/main">
  <p:tag name="KSO_WM_DIAGRAM_VIRTUALLY_FRAME" val="{&quot;height&quot;:124.87496062992128,&quot;left&quot;:276,&quot;top&quot;:241.12503937007872,&quot;width&quot;:428.125}"/>
</p:tagLst>
</file>

<file path=ppt/tags/tag68.xml><?xml version="1.0" encoding="utf-8"?>
<p:tagLst xmlns:p="http://schemas.openxmlformats.org/presentationml/2006/main">
  <p:tag name="KSO_WM_DIAGRAM_VIRTUALLY_FRAME" val="{&quot;height&quot;:124.87496062992128,&quot;left&quot;:276,&quot;top&quot;:241.12503937007872,&quot;width&quot;:428.125}"/>
</p:tagLst>
</file>

<file path=ppt/tags/tag69.xml><?xml version="1.0" encoding="utf-8"?>
<p:tagLst xmlns:p="http://schemas.openxmlformats.org/presentationml/2006/main">
  <p:tag name="KSO_WM_DIAGRAM_VIRTUALLY_FRAME" val="{&quot;height&quot;:124.87496062992128,&quot;left&quot;:276,&quot;top&quot;:241.12503937007872,&quot;width&quot;:428.125}"/>
</p:tagLst>
</file>

<file path=ppt/tags/tag7.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70.xml><?xml version="1.0" encoding="utf-8"?>
<p:tagLst xmlns:p="http://schemas.openxmlformats.org/presentationml/2006/main">
  <p:tag name="KSO_WM_DIAGRAM_VIRTUALLY_FRAME" val="{&quot;height&quot;:124.87496062992128,&quot;left&quot;:276,&quot;top&quot;:241.12503937007872,&quot;width&quot;:428.125}"/>
</p:tagLst>
</file>

<file path=ppt/tags/tag71.xml><?xml version="1.0" encoding="utf-8"?>
<p:tagLst xmlns:p="http://schemas.openxmlformats.org/presentationml/2006/main">
  <p:tag name="KSO_WM_DIAGRAM_VIRTUALLY_FRAME" val="{&quot;height&quot;:124.87496062992128,&quot;left&quot;:276,&quot;top&quot;:241.12503937007872,&quot;width&quot;:428.125}"/>
</p:tagLst>
</file>

<file path=ppt/tags/tag72.xml><?xml version="1.0" encoding="utf-8"?>
<p:tagLst xmlns:p="http://schemas.openxmlformats.org/presentationml/2006/main">
  <p:tag name="KSO_WM_UNIT_PLACING_PICTURE_USER_VIEWPORT" val="{&quot;height&quot;:8729.9984251968508,&quot;width&quot;:16636.629921259842}"/>
</p:tagLst>
</file>

<file path=ppt/tags/tag73.xml><?xml version="1.0" encoding="utf-8"?>
<p:tagLst xmlns:p="http://schemas.openxmlformats.org/presentationml/2006/main">
  <p:tag name="KSO_WM_UNIT_PLACING_PICTURE_USER_VIEWPORT" val="{&quot;height&quot;:8729.9984251968508,&quot;width&quot;:16636.629921259842}"/>
</p:tagLst>
</file>

<file path=ppt/tags/tag74.xml><?xml version="1.0" encoding="utf-8"?>
<p:tagLst xmlns:p="http://schemas.openxmlformats.org/presentationml/2006/main">
  <p:tag name="KSO_WM_UNIT_PLACING_PICTURE_USER_VIEWPORT" val="{&quot;height&quot;:8729.9984251968508,&quot;width&quot;:16636.629921259842}"/>
</p:tagLst>
</file>

<file path=ppt/tags/tag75.xml><?xml version="1.0" encoding="utf-8"?>
<p:tagLst xmlns:p="http://schemas.openxmlformats.org/presentationml/2006/main">
  <p:tag name="KSO_WM_UNIT_PLACING_PICTURE_USER_VIEWPORT" val="{&quot;height&quot;:8729.9984251968508,&quot;width&quot;:16636.629921259842}"/>
</p:tagLst>
</file>

<file path=ppt/tags/tag8.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9.xml><?xml version="1.0" encoding="utf-8"?>
<p:tagLst xmlns:p="http://schemas.openxmlformats.org/presentationml/2006/main">
  <p:tag name="KSO_WM_DIAGRAM_VIRTUALLY_FRAME" val="{&quot;height&quot;:259.609842519685,&quot;left&quot;:312.4426771653543,&quot;top&quot;:129.47889763779528,&quot;width&quot;:607.989763779527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16705</Words>
  <Application>WPS 演示</Application>
  <PresentationFormat>自定义</PresentationFormat>
  <Paragraphs>554</Paragraphs>
  <Slides>73</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73</vt:i4>
      </vt:variant>
    </vt:vector>
  </HeadingPairs>
  <TitlesOfParts>
    <vt:vector size="86" baseType="lpstr">
      <vt:lpstr>Arial</vt:lpstr>
      <vt:lpstr>宋体</vt:lpstr>
      <vt:lpstr>Wingdings</vt:lpstr>
      <vt:lpstr>黑体</vt:lpstr>
      <vt:lpstr>Segoe UI</vt:lpstr>
      <vt:lpstr>微软雅黑</vt:lpstr>
      <vt:lpstr>Verdana</vt:lpstr>
      <vt:lpstr>Arial Unicode MS</vt:lpstr>
      <vt:lpstr>Times New Roman</vt:lpstr>
      <vt:lpstr>华文细黑</vt:lpstr>
      <vt:lpstr>字魂70号-灵悦黑体</vt:lpstr>
      <vt:lpstr>Office 主题</vt:lpstr>
      <vt:lpstr>Office 主题​​</vt:lpstr>
      <vt:lpstr>PowerPoint 演示文稿</vt:lpstr>
      <vt:lpstr>PowerPoint 演示文稿</vt:lpstr>
      <vt:lpstr>PowerPoint 演示文稿</vt:lpstr>
      <vt:lpstr>PowerPoint 演示文稿</vt:lpstr>
      <vt:lpstr>PowerPoint 演示文稿</vt:lpstr>
      <vt:lpstr>基本内容</vt:lpstr>
      <vt:lpstr>PowerPoint 演示文稿</vt:lpstr>
      <vt:lpstr>PowerPoint 演示文稿</vt:lpstr>
      <vt:lpstr>第一节   血液检查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嘟嘟</cp:lastModifiedBy>
  <cp:revision>257</cp:revision>
  <dcterms:created xsi:type="dcterms:W3CDTF">2019-11-11T13:37:00Z</dcterms:created>
  <dcterms:modified xsi:type="dcterms:W3CDTF">2025-10-10T02:20:07Z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C0F5C42512C24A0F85EEE82E8C329958_13</vt:lpwstr>
  </property>
</Properties>
</file>